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71" r:id="rId6"/>
    <p:sldId id="257" r:id="rId7"/>
    <p:sldId id="260" r:id="rId8"/>
    <p:sldId id="258" r:id="rId9"/>
    <p:sldId id="266" r:id="rId10"/>
    <p:sldId id="261" r:id="rId11"/>
    <p:sldId id="263" r:id="rId12"/>
    <p:sldId id="262" r:id="rId13"/>
    <p:sldId id="264" r:id="rId14"/>
    <p:sldId id="26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68759"/>
  </p:normalViewPr>
  <p:slideViewPr>
    <p:cSldViewPr snapToGrid="0">
      <p:cViewPr varScale="1">
        <p:scale>
          <a:sx n="80" d="100"/>
          <a:sy n="80" d="100"/>
        </p:scale>
        <p:origin x="2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096" y="-20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85E7-A9EC-9542-AC5F-97ECD6457B2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BC86-C8EB-964A-9080-44A7CED20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5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0" kern="1200" dirty="0">
              <a:solidFill>
                <a:srgbClr val="706F6F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5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9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3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E50-58B8-4FB7-9AAD-3071D09105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5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3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7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9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3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GB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2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1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3BC86-C8EB-964A-9080-44A7CED20F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5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35AC-C070-A551-864F-0B755EEB7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122363"/>
            <a:ext cx="1048972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4A67F-CCF1-4AC7-BCA2-52F1E3A56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49" y="3602038"/>
            <a:ext cx="1048972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26DC8-BEF3-9A32-DCC1-075A40B6EA7E}"/>
              </a:ext>
            </a:extLst>
          </p:cNvPr>
          <p:cNvSpPr/>
          <p:nvPr userDrawn="1"/>
        </p:nvSpPr>
        <p:spPr>
          <a:xfrm>
            <a:off x="0" y="0"/>
            <a:ext cx="12192000" cy="875489"/>
          </a:xfrm>
          <a:prstGeom prst="rect">
            <a:avLst/>
          </a:prstGeom>
          <a:gradFill flip="none" rotWithShape="1">
            <a:gsLst>
              <a:gs pos="1000">
                <a:srgbClr val="00539B"/>
              </a:gs>
              <a:gs pos="58500">
                <a:srgbClr val="008AD0"/>
              </a:gs>
              <a:gs pos="23000">
                <a:srgbClr val="007DC5"/>
              </a:gs>
              <a:gs pos="70000">
                <a:srgbClr val="007DC5"/>
              </a:gs>
              <a:gs pos="100000">
                <a:srgbClr val="00539B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A0047-1E96-333F-0513-4045FCF2B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823" y="209618"/>
            <a:ext cx="3996123" cy="456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7F31E8-5407-316B-DD0A-B880750B1333}"/>
              </a:ext>
            </a:extLst>
          </p:cNvPr>
          <p:cNvSpPr/>
          <p:nvPr userDrawn="1"/>
        </p:nvSpPr>
        <p:spPr>
          <a:xfrm>
            <a:off x="0" y="6288656"/>
            <a:ext cx="12192000" cy="569343"/>
          </a:xfrm>
          <a:prstGeom prst="rect">
            <a:avLst/>
          </a:prstGeom>
          <a:gradFill flip="none" rotWithShape="1">
            <a:gsLst>
              <a:gs pos="1000">
                <a:srgbClr val="00539B"/>
              </a:gs>
              <a:gs pos="58500">
                <a:srgbClr val="008AD0"/>
              </a:gs>
              <a:gs pos="23000">
                <a:srgbClr val="007DC5"/>
              </a:gs>
              <a:gs pos="70000">
                <a:srgbClr val="007DC5"/>
              </a:gs>
              <a:gs pos="100000">
                <a:srgbClr val="00539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117654-5C14-41D2-8E3D-408AB24FC9A0}"/>
              </a:ext>
            </a:extLst>
          </p:cNvPr>
          <p:cNvSpPr txBox="1">
            <a:spLocks/>
          </p:cNvSpPr>
          <p:nvPr userDrawn="1"/>
        </p:nvSpPr>
        <p:spPr>
          <a:xfrm>
            <a:off x="134906" y="6392078"/>
            <a:ext cx="5088755" cy="5350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Palatino Linotype" panose="02040502050505030304" pitchFamily="18" charset="0"/>
              </a:rPr>
              <a:t>www.st-andrews.ac.uk/it-support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3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ledge&#10;&#10;Description automatically generated with medium confidence">
            <a:extLst>
              <a:ext uri="{FF2B5EF4-FFF2-40B4-BE49-F238E27FC236}">
                <a16:creationId xmlns:a16="http://schemas.microsoft.com/office/drawing/2014/main" id="{871C0143-4156-B1A5-64B7-1C135228F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640" b="25055"/>
          <a:stretch/>
        </p:blipFill>
        <p:spPr>
          <a:xfrm>
            <a:off x="0" y="4300416"/>
            <a:ext cx="12192000" cy="2557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C26DC8-BEF3-9A32-DCC1-075A40B6EA7E}"/>
              </a:ext>
            </a:extLst>
          </p:cNvPr>
          <p:cNvSpPr/>
          <p:nvPr userDrawn="1"/>
        </p:nvSpPr>
        <p:spPr>
          <a:xfrm>
            <a:off x="0" y="0"/>
            <a:ext cx="12192000" cy="4433977"/>
          </a:xfrm>
          <a:prstGeom prst="rect">
            <a:avLst/>
          </a:prstGeom>
          <a:gradFill flip="none" rotWithShape="1">
            <a:gsLst>
              <a:gs pos="1000">
                <a:srgbClr val="00539B"/>
              </a:gs>
              <a:gs pos="58500">
                <a:srgbClr val="008AD0"/>
              </a:gs>
              <a:gs pos="23000">
                <a:srgbClr val="007DC5"/>
              </a:gs>
              <a:gs pos="70000">
                <a:srgbClr val="007DC5"/>
              </a:gs>
              <a:gs pos="100000">
                <a:srgbClr val="00539B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35AC-C070-A551-864F-0B755EEB7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122363"/>
            <a:ext cx="1048972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4A67F-CCF1-4AC7-BCA2-52F1E3A56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49" y="3602038"/>
            <a:ext cx="1048972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A0047-1E96-333F-0513-4045FCF2B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0925" y="391949"/>
            <a:ext cx="3996123" cy="456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06CF43-7B61-31EE-9464-87BDB13E19C4}"/>
              </a:ext>
            </a:extLst>
          </p:cNvPr>
          <p:cNvSpPr/>
          <p:nvPr userDrawn="1"/>
        </p:nvSpPr>
        <p:spPr>
          <a:xfrm>
            <a:off x="0" y="4433976"/>
            <a:ext cx="12192000" cy="2424024"/>
          </a:xfrm>
          <a:prstGeom prst="rect">
            <a:avLst/>
          </a:prstGeom>
          <a:solidFill>
            <a:srgbClr val="0000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8427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2858-B2B7-89F6-0169-1870C948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77" y="395304"/>
            <a:ext cx="10515600" cy="965664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65EC-94F3-9367-6343-1EB9324B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1606551"/>
            <a:ext cx="10515600" cy="39465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77674-F33B-71EC-9777-87E306F2F1FB}"/>
              </a:ext>
            </a:extLst>
          </p:cNvPr>
          <p:cNvSpPr/>
          <p:nvPr userDrawn="1"/>
        </p:nvSpPr>
        <p:spPr>
          <a:xfrm>
            <a:off x="0" y="5981700"/>
            <a:ext cx="12192000" cy="876300"/>
          </a:xfrm>
          <a:prstGeom prst="rect">
            <a:avLst/>
          </a:prstGeom>
          <a:gradFill flip="none" rotWithShape="1">
            <a:gsLst>
              <a:gs pos="1000">
                <a:srgbClr val="00539B"/>
              </a:gs>
              <a:gs pos="58500">
                <a:srgbClr val="008AD0"/>
              </a:gs>
              <a:gs pos="23000">
                <a:srgbClr val="007DC5"/>
              </a:gs>
              <a:gs pos="70000">
                <a:srgbClr val="007DC5"/>
              </a:gs>
              <a:gs pos="100000">
                <a:srgbClr val="00539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70A54-0F79-680E-EFF2-351C3E65B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6219825"/>
            <a:ext cx="3754437" cy="4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4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on a ledge using a computer&#10;&#10;Description automatically generated">
            <a:extLst>
              <a:ext uri="{FF2B5EF4-FFF2-40B4-BE49-F238E27FC236}">
                <a16:creationId xmlns:a16="http://schemas.microsoft.com/office/drawing/2014/main" id="{03AAD7C7-18CA-E708-D94D-E55AD8A71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5BF38-F7E2-3401-94A4-AF8D4A0E68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539B">
                  <a:lumMod val="48000"/>
                  <a:alpha val="60000"/>
                </a:srgbClr>
              </a:gs>
              <a:gs pos="58500">
                <a:srgbClr val="008AD0">
                  <a:lumMod val="86000"/>
                  <a:alpha val="60000"/>
                </a:srgbClr>
              </a:gs>
              <a:gs pos="23000">
                <a:srgbClr val="007DC5">
                  <a:lumMod val="71000"/>
                  <a:alpha val="60000"/>
                </a:srgbClr>
              </a:gs>
              <a:gs pos="70000">
                <a:srgbClr val="007DC5">
                  <a:lumMod val="81000"/>
                  <a:alpha val="60000"/>
                </a:srgbClr>
              </a:gs>
              <a:gs pos="100000">
                <a:srgbClr val="00539B">
                  <a:lumMod val="47000"/>
                  <a:alpha val="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770316-D1E0-53A1-2878-9E94021D1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67178"/>
            <a:ext cx="10515600" cy="1325563"/>
          </a:xfrm>
          <a:prstGeom prst="rect">
            <a:avLst/>
          </a:prstGeo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www.st-andrews.ac.uk/it-support</a:t>
            </a:r>
            <a:endParaRPr lang="en-GB" dirty="0"/>
          </a:p>
        </p:txBody>
      </p:sp>
      <p:pic>
        <p:nvPicPr>
          <p:cNvPr id="13" name="Picture 12" descr="A logo on a black background&#10;&#10;Description automatically generated">
            <a:extLst>
              <a:ext uri="{FF2B5EF4-FFF2-40B4-BE49-F238E27FC236}">
                <a16:creationId xmlns:a16="http://schemas.microsoft.com/office/drawing/2014/main" id="{535229A2-5C43-F536-DDDC-8401189FA9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40" y="0"/>
            <a:ext cx="4880721" cy="5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lawn and grass&#10;&#10;Description automatically generated">
            <a:extLst>
              <a:ext uri="{FF2B5EF4-FFF2-40B4-BE49-F238E27FC236}">
                <a16:creationId xmlns:a16="http://schemas.microsoft.com/office/drawing/2014/main" id="{76BB31AA-E536-3E17-A06D-E4CD10833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000"/>
          <a:stretch/>
        </p:blipFill>
        <p:spPr>
          <a:xfrm>
            <a:off x="-19570" y="1"/>
            <a:ext cx="1223114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84B17A-882D-0873-B407-6CD8BB636914}"/>
              </a:ext>
            </a:extLst>
          </p:cNvPr>
          <p:cNvSpPr/>
          <p:nvPr userDrawn="1"/>
        </p:nvSpPr>
        <p:spPr>
          <a:xfrm>
            <a:off x="-19570" y="-1"/>
            <a:ext cx="12231140" cy="6857999"/>
          </a:xfrm>
          <a:prstGeom prst="rect">
            <a:avLst/>
          </a:prstGeom>
          <a:gradFill flip="none" rotWithShape="1">
            <a:gsLst>
              <a:gs pos="0">
                <a:srgbClr val="00539B">
                  <a:lumMod val="48000"/>
                  <a:alpha val="70000"/>
                </a:srgbClr>
              </a:gs>
              <a:gs pos="58500">
                <a:srgbClr val="008AD0">
                  <a:lumMod val="86000"/>
                  <a:alpha val="70000"/>
                </a:srgbClr>
              </a:gs>
              <a:gs pos="23000">
                <a:srgbClr val="007DC5">
                  <a:lumMod val="71000"/>
                  <a:alpha val="70000"/>
                </a:srgbClr>
              </a:gs>
              <a:gs pos="70000">
                <a:srgbClr val="007DC5">
                  <a:lumMod val="81000"/>
                  <a:alpha val="70000"/>
                </a:srgbClr>
              </a:gs>
              <a:gs pos="100000">
                <a:srgbClr val="00539B">
                  <a:lumMod val="47000"/>
                  <a:alpha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19F5D-BFF6-48D7-7587-6EAEC0AFC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6717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www.st-andrews.ac.uk/it-support</a:t>
            </a:r>
            <a:endParaRPr lang="en-GB" dirty="0"/>
          </a:p>
        </p:txBody>
      </p:sp>
      <p:pic>
        <p:nvPicPr>
          <p:cNvPr id="9" name="Picture 8" descr="A logo on a black background&#10;&#10;Description automatically generated">
            <a:extLst>
              <a:ext uri="{FF2B5EF4-FFF2-40B4-BE49-F238E27FC236}">
                <a16:creationId xmlns:a16="http://schemas.microsoft.com/office/drawing/2014/main" id="{A40E249F-5B75-42C4-5CFF-2350B46C92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40" y="-1"/>
            <a:ext cx="4880721" cy="5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9EEAAD-0C84-F2AE-0BB7-64669C551E6A}"/>
              </a:ext>
            </a:extLst>
          </p:cNvPr>
          <p:cNvSpPr/>
          <p:nvPr userDrawn="1"/>
        </p:nvSpPr>
        <p:spPr>
          <a:xfrm>
            <a:off x="0" y="6288656"/>
            <a:ext cx="12192000" cy="569343"/>
          </a:xfrm>
          <a:prstGeom prst="rect">
            <a:avLst/>
          </a:prstGeom>
          <a:gradFill flip="none" rotWithShape="1">
            <a:gsLst>
              <a:gs pos="1000">
                <a:srgbClr val="00539B"/>
              </a:gs>
              <a:gs pos="58500">
                <a:srgbClr val="008AD0"/>
              </a:gs>
              <a:gs pos="23000">
                <a:srgbClr val="007DC5"/>
              </a:gs>
              <a:gs pos="70000">
                <a:srgbClr val="007DC5"/>
              </a:gs>
              <a:gs pos="100000">
                <a:srgbClr val="00539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86C78-1701-54C3-3DFE-440FDE9A4271}"/>
              </a:ext>
            </a:extLst>
          </p:cNvPr>
          <p:cNvSpPr txBox="1">
            <a:spLocks/>
          </p:cNvSpPr>
          <p:nvPr userDrawn="1"/>
        </p:nvSpPr>
        <p:spPr>
          <a:xfrm>
            <a:off x="134906" y="6392078"/>
            <a:ext cx="5088755" cy="5350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Palatino Linotype" panose="02040502050505030304" pitchFamily="18" charset="0"/>
              </a:rPr>
              <a:t>www.st-andrews.ac.uk/it-support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necommunityranch.org/sustainability-non-profi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er20@st-andrews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iki/File:Uk_map_scotland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teamwork-team-gear-gears-drive-219896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8CC4-DD05-A935-98A9-DED451CB2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849" y="1902375"/>
            <a:ext cx="10489721" cy="1082073"/>
          </a:xfrm>
        </p:spPr>
        <p:txBody>
          <a:bodyPr/>
          <a:lstStyle/>
          <a:p>
            <a:r>
              <a:rPr lang="en-GB" dirty="0"/>
              <a:t>Empowering Cyber Security: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A9B6F-11F9-35F5-4303-F84021D5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849" y="2984448"/>
            <a:ext cx="10489721" cy="2624574"/>
          </a:xfrm>
        </p:spPr>
        <p:txBody>
          <a:bodyPr/>
          <a:lstStyle/>
          <a:p>
            <a:r>
              <a:rPr lang="en-GB" sz="3600" i="1"/>
              <a:t>Building Communities for Threat Intel Sharing</a:t>
            </a:r>
          </a:p>
          <a:p>
            <a:endParaRPr lang="en-GB" dirty="0"/>
          </a:p>
          <a:p>
            <a:r>
              <a:rPr lang="en-GB" sz="3600"/>
              <a:t>Amanda Ross</a:t>
            </a:r>
          </a:p>
          <a:p>
            <a:r>
              <a:rPr lang="en-GB" sz="3600"/>
              <a:t>IT Security Analyst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885F13-D026-6693-D95C-C8D4F4AF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310063"/>
            <a:ext cx="33242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2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B7EE-36CB-0770-CBEF-0E243D21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Advancing Together: Cybersecurity Journey Continues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545A-EB7E-EE5F-79F2-B8DF4CBF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1847181"/>
            <a:ext cx="10515600" cy="3946557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Key Takeaways:</a:t>
            </a:r>
          </a:p>
          <a:p>
            <a:pPr lvl="1"/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Collaboration strengthens defences.</a:t>
            </a:r>
          </a:p>
          <a:p>
            <a:pPr lvl="1"/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Governance and flexibility are essential.</a:t>
            </a:r>
          </a:p>
          <a:p>
            <a:pPr lvl="1"/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Standards guide, adaptability drives progress.</a:t>
            </a:r>
          </a:p>
          <a:p>
            <a:pPr lvl="1"/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Support empowers action.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Our Vision:</a:t>
            </a:r>
          </a:p>
          <a:p>
            <a:pPr lvl="1"/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Interconnected communities fortifying cybersecurity.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Unified response against cyber threats. Next Steps: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Enhance security and governance.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 ongoing collaboration.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Continually refine our approach.</a:t>
            </a:r>
            <a:b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pic>
        <p:nvPicPr>
          <p:cNvPr id="6" name="Picture 5" descr="A group of colorful cartoon characters holding hands around a globe&#10;&#10;Description automatically generated">
            <a:extLst>
              <a:ext uri="{FF2B5EF4-FFF2-40B4-BE49-F238E27FC236}">
                <a16:creationId xmlns:a16="http://schemas.microsoft.com/office/drawing/2014/main" id="{C822D19A-E661-8630-D9BF-DF107DC5F5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347" r="25054"/>
          <a:stretch/>
        </p:blipFill>
        <p:spPr>
          <a:xfrm>
            <a:off x="7283117" y="2662225"/>
            <a:ext cx="4379492" cy="31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AE76-081E-2A39-D446-EFCD46FE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5" y="1737995"/>
            <a:ext cx="10515600" cy="764569"/>
          </a:xfrm>
        </p:spPr>
        <p:txBody>
          <a:bodyPr/>
          <a:lstStyle/>
          <a:p>
            <a:pPr algn="ctr"/>
            <a:r>
              <a:rPr lang="en-GB" dirty="0">
                <a:cs typeface="Arial" panose="020B0604020202020204" pitchFamily="34" charset="0"/>
              </a:rPr>
              <a:t>Any Questions?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B338A-F1A6-7F51-FAFB-9AC69E15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702" y="3069494"/>
            <a:ext cx="6541168" cy="212757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Amanda Ross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aer20@st-andrews.ac.uk</a:t>
            </a:r>
            <a:endParaRPr lang="en-GB" dirty="0"/>
          </a:p>
          <a:p>
            <a:pPr marL="0" indent="0" algn="ctr">
              <a:buNone/>
            </a:pPr>
            <a:r>
              <a:rPr lang="en-GB" b="0" i="0" dirty="0">
                <a:effectLst/>
                <a:highlight>
                  <a:srgbClr val="FFFFFF"/>
                </a:highlight>
                <a:latin typeface="-apple-system"/>
              </a:rPr>
              <a:t>linkedin.com/in/amanda-ross81/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6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onavirus Scotland: Covid-19 linked to St Andrews University as two ...">
            <a:extLst>
              <a:ext uri="{FF2B5EF4-FFF2-40B4-BE49-F238E27FC236}">
                <a16:creationId xmlns:a16="http://schemas.microsoft.com/office/drawing/2014/main" id="{32BE8C91-0C58-7F48-AAFE-E1E52D46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3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3ACC29C-31B7-B695-02FB-74326787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" y="5631747"/>
            <a:ext cx="2793287" cy="12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C659-DF91-5CA5-D27D-4F51D8D7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4B71-383E-F8B4-24F7-AD4CA785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13" y="1360968"/>
            <a:ext cx="8507524" cy="4331794"/>
          </a:xfrm>
        </p:spPr>
        <p:txBody>
          <a:bodyPr/>
          <a:lstStyle/>
          <a:p>
            <a:r>
              <a:rPr lang="en-GB" dirty="0"/>
              <a:t>Two-year initiative at the University of St Andrews</a:t>
            </a:r>
          </a:p>
          <a:p>
            <a:r>
              <a:rPr lang="en-GB" dirty="0"/>
              <a:t>Aim: Creation of threat intel sharing communities</a:t>
            </a:r>
          </a:p>
          <a:p>
            <a:r>
              <a:rPr lang="en-GB" dirty="0"/>
              <a:t>Goal: Comprehensive Cyber Threat Intelligence coverage for Scotland</a:t>
            </a:r>
          </a:p>
          <a:p>
            <a:r>
              <a:rPr lang="en-GB" dirty="0"/>
              <a:t>Why Scotland? Small and Medium Enterprises dominate, need for:</a:t>
            </a:r>
          </a:p>
          <a:p>
            <a:pPr lvl="1"/>
            <a:r>
              <a:rPr lang="en-GB" dirty="0"/>
              <a:t>Digestible intel</a:t>
            </a:r>
          </a:p>
          <a:p>
            <a:pPr lvl="1"/>
            <a:r>
              <a:rPr lang="en-GB" dirty="0"/>
              <a:t>Quick dissemination</a:t>
            </a:r>
          </a:p>
          <a:p>
            <a:pPr lvl="1"/>
            <a:r>
              <a:rPr lang="en-GB" dirty="0"/>
              <a:t>Standardisation</a:t>
            </a:r>
          </a:p>
          <a:p>
            <a:pPr lvl="1"/>
            <a:r>
              <a:rPr lang="en-GB" dirty="0"/>
              <a:t>Cross-sector coverage</a:t>
            </a:r>
          </a:p>
        </p:txBody>
      </p:sp>
      <p:pic>
        <p:nvPicPr>
          <p:cNvPr id="5" name="Picture 4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3987D6F1-F046-DDDC-5951-34A5FFDA8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79437" y="199969"/>
            <a:ext cx="3340650" cy="558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951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58D4-F06A-4359-7657-F4E859DF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64BCC-4000-65D7-B114-EA193580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1454566"/>
            <a:ext cx="10515600" cy="3131704"/>
          </a:xfrm>
        </p:spPr>
        <p:txBody>
          <a:bodyPr/>
          <a:lstStyle/>
          <a:p>
            <a:r>
              <a:rPr lang="en-GB" dirty="0"/>
              <a:t>2 Communities (1 MISP instance each)</a:t>
            </a:r>
          </a:p>
          <a:p>
            <a:r>
              <a:rPr lang="en-GB" dirty="0"/>
              <a:t>20+ organisations</a:t>
            </a:r>
          </a:p>
          <a:p>
            <a:r>
              <a:rPr lang="en-GB" dirty="0"/>
              <a:t>Over 400,000 events</a:t>
            </a:r>
          </a:p>
          <a:p>
            <a:r>
              <a:rPr lang="en-GB" dirty="0"/>
              <a:t>Over 3 million attributes</a:t>
            </a:r>
          </a:p>
          <a:p>
            <a:r>
              <a:rPr lang="en-GB" dirty="0"/>
              <a:t>Over 12,000 correlations</a:t>
            </a:r>
          </a:p>
          <a:p>
            <a:r>
              <a:rPr lang="en-GB" dirty="0"/>
              <a:t>Over 650 Critical or High CVEs 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A logo with text and a blue and yellow symbol&#10;&#10;Description automatically generated">
            <a:extLst>
              <a:ext uri="{FF2B5EF4-FFF2-40B4-BE49-F238E27FC236}">
                <a16:creationId xmlns:a16="http://schemas.microsoft.com/office/drawing/2014/main" id="{117D5AC1-7662-67DA-9275-F5A051A9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98" y="2158674"/>
            <a:ext cx="4166254" cy="23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3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5F91-CC37-8C54-4247-B16A4EF8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 - Sharing with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D7DF-2791-50D8-9D06-97DE5B52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Utilising the FIRST Traffic Light Protocol (TLP) for sharing</a:t>
            </a:r>
          </a:p>
          <a:p>
            <a:r>
              <a:rPr lang="en-GB" dirty="0"/>
              <a:t>Mapping sharing groups to TLP levels for clarity</a:t>
            </a:r>
          </a:p>
          <a:p>
            <a:pPr lvl="1"/>
            <a:r>
              <a:rPr lang="en-GB" dirty="0"/>
              <a:t>Red: Restricted</a:t>
            </a:r>
          </a:p>
          <a:p>
            <a:pPr lvl="1"/>
            <a:r>
              <a:rPr lang="en-GB" dirty="0"/>
              <a:t>Amber: Limited</a:t>
            </a:r>
          </a:p>
          <a:p>
            <a:pPr lvl="1"/>
            <a:r>
              <a:rPr lang="en-GB" dirty="0"/>
              <a:t>Green: Community</a:t>
            </a:r>
          </a:p>
          <a:p>
            <a:pPr lvl="1"/>
            <a:r>
              <a:rPr lang="en-GB" dirty="0"/>
              <a:t>Clear: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6C30E-0981-C251-814B-7ED64B93D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28" y="2578100"/>
            <a:ext cx="7891095" cy="30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33EE-5CEF-8D35-8148-C677BFEC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Envisioned Platform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C395-6F33-822F-6497-EF5AA4CA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1606551"/>
            <a:ext cx="10104381" cy="394655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A network of communities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Emergency services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Local government</a:t>
            </a:r>
          </a:p>
          <a:p>
            <a:pPr lvl="1"/>
            <a:r>
              <a:rPr lang="en-US" dirty="0">
                <a:latin typeface="Arial"/>
                <a:cs typeface="Arial"/>
              </a:rPr>
              <a:t>Third sector</a:t>
            </a:r>
          </a:p>
          <a:p>
            <a:r>
              <a:rPr lang="en-US" dirty="0">
                <a:latin typeface="Arial"/>
                <a:cs typeface="Arial"/>
              </a:rPr>
              <a:t>Inclusive approach</a:t>
            </a:r>
          </a:p>
          <a:p>
            <a:r>
              <a:rPr lang="en-US" dirty="0">
                <a:latin typeface="Arial"/>
                <a:cs typeface="Arial"/>
              </a:rPr>
              <a:t>Efficiency and Standardisation </a:t>
            </a:r>
          </a:p>
          <a:p>
            <a:r>
              <a:rPr lang="en-US" dirty="0">
                <a:latin typeface="Arial"/>
                <a:cs typeface="Arial"/>
              </a:rPr>
              <a:t>Respecting Confidentiality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FF1B0-D9F1-A701-B206-42F9BB1D8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0968"/>
            <a:ext cx="5749333" cy="39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6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3A7C-D906-71F2-15A0-1C8291F4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92354-A189-16B8-A1F3-0B219CA7A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Steering committees for each sharing community</a:t>
            </a:r>
          </a:p>
          <a:p>
            <a:r>
              <a:rPr lang="en-GB" dirty="0"/>
              <a:t>Responsibilities:</a:t>
            </a:r>
          </a:p>
          <a:p>
            <a:pPr lvl="1"/>
            <a:r>
              <a:rPr lang="en-GB" dirty="0"/>
              <a:t>Membership oversight</a:t>
            </a:r>
          </a:p>
          <a:p>
            <a:pPr lvl="1"/>
            <a:r>
              <a:rPr lang="en-GB" dirty="0"/>
              <a:t>Partner approvals</a:t>
            </a:r>
          </a:p>
          <a:p>
            <a:pPr lvl="1"/>
            <a:r>
              <a:rPr lang="en-GB" dirty="0"/>
              <a:t>Third-party access management</a:t>
            </a:r>
          </a:p>
          <a:p>
            <a:pPr lvl="1"/>
            <a:r>
              <a:rPr lang="en-GB" dirty="0"/>
              <a:t>Feed enablement decisions</a:t>
            </a:r>
          </a:p>
        </p:txBody>
      </p:sp>
      <p:pic>
        <p:nvPicPr>
          <p:cNvPr id="5" name="Picture 4" descr="A group of people with gears&#10;&#10;Description automatically generated">
            <a:extLst>
              <a:ext uri="{FF2B5EF4-FFF2-40B4-BE49-F238E27FC236}">
                <a16:creationId xmlns:a16="http://schemas.microsoft.com/office/drawing/2014/main" id="{3B6D91C1-42F2-12A1-FDBE-87A583D8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9137" y="2071573"/>
            <a:ext cx="5420086" cy="36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3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9941-86B4-643D-2B0E-17A0693F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Standards and Sharing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CEA3-4119-540C-A893-AA13594C1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of data standards document late in the project</a:t>
            </a:r>
          </a:p>
          <a:p>
            <a:r>
              <a:rPr lang="en-GB" dirty="0"/>
              <a:t>Covered:</a:t>
            </a:r>
          </a:p>
          <a:p>
            <a:pPr lvl="1"/>
            <a:r>
              <a:rPr lang="en-GB" dirty="0"/>
              <a:t>Event Tags</a:t>
            </a:r>
          </a:p>
          <a:p>
            <a:pPr lvl="1"/>
            <a:r>
              <a:rPr lang="en-GB" dirty="0"/>
              <a:t>Data objects</a:t>
            </a:r>
          </a:p>
          <a:p>
            <a:pPr lvl="1"/>
            <a:r>
              <a:rPr lang="en-GB" dirty="0"/>
              <a:t>Correlation guidance</a:t>
            </a:r>
          </a:p>
          <a:p>
            <a:pPr lvl="1"/>
            <a:r>
              <a:rPr lang="en-GB" dirty="0"/>
              <a:t>Distribution rules</a:t>
            </a:r>
          </a:p>
          <a:p>
            <a:r>
              <a:rPr lang="en-GB" dirty="0"/>
              <a:t>Sharing agreements embedded within </a:t>
            </a:r>
          </a:p>
          <a:p>
            <a:pPr marL="0" indent="0">
              <a:buNone/>
            </a:pPr>
            <a:r>
              <a:rPr lang="en-GB" dirty="0"/>
              <a:t>   design outlines</a:t>
            </a:r>
          </a:p>
        </p:txBody>
      </p:sp>
      <p:pic>
        <p:nvPicPr>
          <p:cNvPr id="5" name="Graphic 4" descr="A puzzle">
            <a:extLst>
              <a:ext uri="{FF2B5EF4-FFF2-40B4-BE49-F238E27FC236}">
                <a16:creationId xmlns:a16="http://schemas.microsoft.com/office/drawing/2014/main" id="{5B0DA336-6FCC-0BA1-A8EE-6872D101E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059" t="15459" r="14776" b="13583"/>
          <a:stretch/>
        </p:blipFill>
        <p:spPr>
          <a:xfrm rot="815234">
            <a:off x="8462908" y="2341353"/>
            <a:ext cx="3579379" cy="35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9ED4-B649-47E8-D26B-8B74A2ED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7608-612C-7649-2944-A5E85636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1606551"/>
            <a:ext cx="11066354" cy="39465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The Platform</a:t>
            </a:r>
            <a:r>
              <a:rPr lang="en-GB" dirty="0"/>
              <a:t>: Choosing MISP for simplicity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Governance</a:t>
            </a:r>
            <a:r>
              <a:rPr lang="en-GB" dirty="0"/>
              <a:t>: Provide guidelines without stifling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Standards</a:t>
            </a:r>
            <a:r>
              <a:rPr lang="en-GB" dirty="0"/>
              <a:t>: Helpful but adaptable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Actionability</a:t>
            </a:r>
            <a:r>
              <a:rPr lang="en-GB" dirty="0"/>
              <a:t>: Sharing is easy, utilising intel requires support</a:t>
            </a:r>
          </a:p>
        </p:txBody>
      </p:sp>
    </p:spTree>
    <p:extLst>
      <p:ext uri="{BB962C8B-B14F-4D97-AF65-F5344CB8AC3E}">
        <p14:creationId xmlns:p14="http://schemas.microsoft.com/office/powerpoint/2010/main" val="3567641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ce02e53-92f2-4e53-ab4a-831019db9a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7C40333A-1834-4730-B2C1-9C2D1E216216}" vid="{9E4AD86F-E1D7-49C8-B969-AA5700DC99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99b17a-531a-48ae-a0de-77476c6ff779">
      <Terms xmlns="http://schemas.microsoft.com/office/infopath/2007/PartnerControls"/>
    </lcf76f155ced4ddcb4097134ff3c332f>
    <TaxCatchAll xmlns="12c1d019-452c-4f5f-9397-ffc6d392f7a1" xsi:nil="true"/>
    <SharedWithUsers xmlns="97cc16bc-4be2-49ac-80a6-315e4513802f">
      <UserInfo>
        <DisplayName>John Coulter</DisplayName>
        <AccountId>72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C1E7311CC0D428A45F68C3D85F2A6" ma:contentTypeVersion="18" ma:contentTypeDescription="Create a new document." ma:contentTypeScope="" ma:versionID="f8e2fe70f0b5d90bbd99f0b10f78e586">
  <xsd:schema xmlns:xsd="http://www.w3.org/2001/XMLSchema" xmlns:xs="http://www.w3.org/2001/XMLSchema" xmlns:p="http://schemas.microsoft.com/office/2006/metadata/properties" xmlns:ns2="ee99b17a-531a-48ae-a0de-77476c6ff779" xmlns:ns3="12c1d019-452c-4f5f-9397-ffc6d392f7a1" xmlns:ns4="97cc16bc-4be2-49ac-80a6-315e4513802f" targetNamespace="http://schemas.microsoft.com/office/2006/metadata/properties" ma:root="true" ma:fieldsID="313b0a533573211ada78b0023cf2b94e" ns2:_="" ns3:_="" ns4:_="">
    <xsd:import namespace="ee99b17a-531a-48ae-a0de-77476c6ff779"/>
    <xsd:import namespace="12c1d019-452c-4f5f-9397-ffc6d392f7a1"/>
    <xsd:import namespace="97cc16bc-4be2-49ac-80a6-315e451380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9b17a-531a-48ae-a0de-77476c6ff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0da81f9-6af2-4f4e-af6b-6c9f66f5c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1d019-452c-4f5f-9397-ffc6d392f7a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068375a-6420-48a3-aa77-feee3bd9e4ed}" ma:internalName="TaxCatchAll" ma:showField="CatchAllData" ma:web="97cc16bc-4be2-49ac-80a6-315e451380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c16bc-4be2-49ac-80a6-315e4513802f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40BE6-330C-4FDC-BD98-6615571A958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ee99b17a-531a-48ae-a0de-77476c6ff77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7cc16bc-4be2-49ac-80a6-315e4513802f"/>
    <ds:schemaRef ds:uri="12c1d019-452c-4f5f-9397-ffc6d392f7a1"/>
  </ds:schemaRefs>
</ds:datastoreItem>
</file>

<file path=customXml/itemProps2.xml><?xml version="1.0" encoding="utf-8"?>
<ds:datastoreItem xmlns:ds="http://schemas.openxmlformats.org/officeDocument/2006/customXml" ds:itemID="{77FDD86A-9097-46CA-8084-0A8ACC721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E8EAD-B128-46F7-87C7-735905ABC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99b17a-531a-48ae-a0de-77476c6ff779"/>
    <ds:schemaRef ds:uri="12c1d019-452c-4f5f-9397-ffc6d392f7a1"/>
    <ds:schemaRef ds:uri="97cc16bc-4be2-49ac-80a6-315e45138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25891</TotalTime>
  <Words>327</Words>
  <Application>Microsoft Macintosh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Aptos</vt:lpstr>
      <vt:lpstr>Arial</vt:lpstr>
      <vt:lpstr>Calibri</vt:lpstr>
      <vt:lpstr>Palatino Linotype</vt:lpstr>
      <vt:lpstr>Söhne</vt:lpstr>
      <vt:lpstr>Office Theme</vt:lpstr>
      <vt:lpstr>Empowering Cyber Security:</vt:lpstr>
      <vt:lpstr>PowerPoint Presentation</vt:lpstr>
      <vt:lpstr>Context and Objectives</vt:lpstr>
      <vt:lpstr>Statistics</vt:lpstr>
      <vt:lpstr>The Model - Sharing with Purpose</vt:lpstr>
      <vt:lpstr>Envisioned Platform State</vt:lpstr>
      <vt:lpstr>Governance Structure</vt:lpstr>
      <vt:lpstr>Data Standards and Sharing Agreements</vt:lpstr>
      <vt:lpstr>Lessons Learned</vt:lpstr>
      <vt:lpstr>Advancing Together: Cybersecurity Journey Continues</vt:lpstr>
      <vt:lpstr>Any Questions?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Ross</dc:creator>
  <cp:lastModifiedBy>Amanda Ross</cp:lastModifiedBy>
  <cp:revision>6</cp:revision>
  <dcterms:created xsi:type="dcterms:W3CDTF">2024-04-26T15:47:58Z</dcterms:created>
  <dcterms:modified xsi:type="dcterms:W3CDTF">2024-05-16T10:28:26Z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0x010100871C1E7311CC0D428A45F68C3D85F2A6</vt:lpwstr>
  </property>
  <property fmtid="{D5CDD505-2E9C-101B-9397-08002B2CF9AE}" pid="3" name="MediaServiceImageTags">
    <vt:lpwstr/>
  </property>
</Properties>
</file>