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Geomanist 1" panose="020B0604020202020204" charset="0"/>
      <p:regular r:id="rId7"/>
    </p:embeddedFont>
    <p:embeddedFont>
      <p:font typeface="Geomanist 2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22" autoAdjust="0"/>
  </p:normalViewPr>
  <p:slideViewPr>
    <p:cSldViewPr>
      <p:cViewPr varScale="1">
        <p:scale>
          <a:sx n="71" d="100"/>
          <a:sy n="71" d="100"/>
        </p:scale>
        <p:origin x="6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1414263"/>
            <a:ext cx="13708378" cy="3290011"/>
          </a:xfrm>
          <a:custGeom>
            <a:avLst/>
            <a:gdLst/>
            <a:ahLst/>
            <a:cxnLst/>
            <a:rect l="l" t="t" r="r" b="b"/>
            <a:pathLst>
              <a:path w="13708378" h="3290011">
                <a:moveTo>
                  <a:pt x="0" y="0"/>
                </a:moveTo>
                <a:lnTo>
                  <a:pt x="13708378" y="0"/>
                </a:lnTo>
                <a:lnTo>
                  <a:pt x="13708378" y="3290011"/>
                </a:lnTo>
                <a:lnTo>
                  <a:pt x="0" y="3290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2828731" y="6680902"/>
            <a:ext cx="367878" cy="508294"/>
          </a:xfrm>
          <a:custGeom>
            <a:avLst/>
            <a:gdLst/>
            <a:ahLst/>
            <a:cxnLst/>
            <a:rect l="l" t="t" r="r" b="b"/>
            <a:pathLst>
              <a:path w="367878" h="508294">
                <a:moveTo>
                  <a:pt x="0" y="0"/>
                </a:moveTo>
                <a:lnTo>
                  <a:pt x="367877" y="0"/>
                </a:lnTo>
                <a:lnTo>
                  <a:pt x="367877" y="508294"/>
                </a:lnTo>
                <a:lnTo>
                  <a:pt x="0" y="508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6460262" y="6534717"/>
            <a:ext cx="2743630" cy="862284"/>
          </a:xfrm>
          <a:custGeom>
            <a:avLst/>
            <a:gdLst/>
            <a:ahLst/>
            <a:cxnLst/>
            <a:rect l="l" t="t" r="r" b="b"/>
            <a:pathLst>
              <a:path w="2743630" h="862284">
                <a:moveTo>
                  <a:pt x="0" y="0"/>
                </a:moveTo>
                <a:lnTo>
                  <a:pt x="2743630" y="0"/>
                </a:lnTo>
                <a:lnTo>
                  <a:pt x="2743630" y="862283"/>
                </a:lnTo>
                <a:lnTo>
                  <a:pt x="0" y="8622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2828731" y="5846431"/>
            <a:ext cx="3527157" cy="55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250">
                <a:solidFill>
                  <a:srgbClr val="FFFFFF"/>
                </a:solidFill>
                <a:latin typeface="Geomanist 1"/>
              </a:rPr>
              <a:t>Tuesday, May 14th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39135" y="6719374"/>
            <a:ext cx="3016752" cy="555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250">
                <a:solidFill>
                  <a:srgbClr val="FFFFFF"/>
                </a:solidFill>
                <a:latin typeface="Geomanist 1"/>
              </a:rPr>
              <a:t>Copenhaguen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5476" y="9215222"/>
            <a:ext cx="1121626" cy="893011"/>
          </a:xfrm>
          <a:custGeom>
            <a:avLst/>
            <a:gdLst/>
            <a:ahLst/>
            <a:cxnLst/>
            <a:rect l="l" t="t" r="r" b="b"/>
            <a:pathLst>
              <a:path w="1121626" h="893011">
                <a:moveTo>
                  <a:pt x="0" y="0"/>
                </a:moveTo>
                <a:lnTo>
                  <a:pt x="1121625" y="0"/>
                </a:lnTo>
                <a:lnTo>
                  <a:pt x="1121625" y="893012"/>
                </a:lnTo>
                <a:lnTo>
                  <a:pt x="0" y="8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60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flipV="1">
            <a:off x="16343571" y="1498011"/>
            <a:ext cx="160385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>
            <a:off x="273514" y="9935746"/>
            <a:ext cx="141529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 flipV="1">
            <a:off x="4252554" y="9935746"/>
            <a:ext cx="11628531" cy="95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4224924" y="1623616"/>
            <a:ext cx="557854" cy="3151777"/>
            <a:chOff x="0" y="0"/>
            <a:chExt cx="743805" cy="4202370"/>
          </a:xfrm>
        </p:grpSpPr>
        <p:sp>
          <p:nvSpPr>
            <p:cNvPr id="7" name="Freeform 7"/>
            <p:cNvSpPr/>
            <p:nvPr/>
          </p:nvSpPr>
          <p:spPr>
            <a:xfrm rot="-5400000">
              <a:off x="-1741486" y="1759742"/>
              <a:ext cx="4202370" cy="682885"/>
            </a:xfrm>
            <a:custGeom>
              <a:avLst/>
              <a:gdLst/>
              <a:ahLst/>
              <a:cxnLst/>
              <a:rect l="l" t="t" r="r" b="b"/>
              <a:pathLst>
                <a:path w="4202370" h="682885">
                  <a:moveTo>
                    <a:pt x="0" y="0"/>
                  </a:moveTo>
                  <a:lnTo>
                    <a:pt x="4202370" y="0"/>
                  </a:lnTo>
                  <a:lnTo>
                    <a:pt x="4202370" y="682886"/>
                  </a:lnTo>
                  <a:lnTo>
                    <a:pt x="0" y="68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8" name="Group 8"/>
            <p:cNvGrpSpPr/>
            <p:nvPr/>
          </p:nvGrpSpPr>
          <p:grpSpPr>
            <a:xfrm rot="-5400000">
              <a:off x="-74797" y="1559836"/>
              <a:ext cx="911654" cy="725549"/>
              <a:chOff x="0" y="0"/>
              <a:chExt cx="812800" cy="6468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5400000">
              <a:off x="-39906" y="1643269"/>
              <a:ext cx="638496" cy="558684"/>
              <a:chOff x="0" y="0"/>
              <a:chExt cx="812800" cy="7112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 rot="5400000">
            <a:off x="13454367" y="1444543"/>
            <a:ext cx="557854" cy="3151777"/>
            <a:chOff x="0" y="0"/>
            <a:chExt cx="743805" cy="4202370"/>
          </a:xfrm>
        </p:grpSpPr>
        <p:sp>
          <p:nvSpPr>
            <p:cNvPr id="15" name="Freeform 15"/>
            <p:cNvSpPr/>
            <p:nvPr/>
          </p:nvSpPr>
          <p:spPr>
            <a:xfrm rot="-5400000">
              <a:off x="-1741486" y="1759742"/>
              <a:ext cx="4202370" cy="682885"/>
            </a:xfrm>
            <a:custGeom>
              <a:avLst/>
              <a:gdLst/>
              <a:ahLst/>
              <a:cxnLst/>
              <a:rect l="l" t="t" r="r" b="b"/>
              <a:pathLst>
                <a:path w="4202370" h="682885">
                  <a:moveTo>
                    <a:pt x="0" y="0"/>
                  </a:moveTo>
                  <a:lnTo>
                    <a:pt x="4202370" y="0"/>
                  </a:lnTo>
                  <a:lnTo>
                    <a:pt x="4202370" y="682886"/>
                  </a:lnTo>
                  <a:lnTo>
                    <a:pt x="0" y="682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" name="Group 16"/>
            <p:cNvGrpSpPr/>
            <p:nvPr/>
          </p:nvGrpSpPr>
          <p:grpSpPr>
            <a:xfrm rot="-5400000">
              <a:off x="-74797" y="1559836"/>
              <a:ext cx="911654" cy="725549"/>
              <a:chOff x="0" y="0"/>
              <a:chExt cx="812800" cy="6468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5400000">
              <a:off x="-39906" y="1643269"/>
              <a:ext cx="638496" cy="558684"/>
              <a:chOff x="0" y="0"/>
              <a:chExt cx="812800" cy="711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sp>
        <p:nvSpPr>
          <p:cNvPr id="22" name="AutoShape 22"/>
          <p:cNvSpPr/>
          <p:nvPr/>
        </p:nvSpPr>
        <p:spPr>
          <a:xfrm flipH="1" flipV="1">
            <a:off x="9148762" y="2534317"/>
            <a:ext cx="22555" cy="583130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23" name="Group 23"/>
          <p:cNvGrpSpPr/>
          <p:nvPr/>
        </p:nvGrpSpPr>
        <p:grpSpPr>
          <a:xfrm>
            <a:off x="1480538" y="3936949"/>
            <a:ext cx="6722068" cy="4559351"/>
            <a:chOff x="0" y="-66675"/>
            <a:chExt cx="8962757" cy="6079135"/>
          </a:xfrm>
        </p:grpSpPr>
        <p:sp>
          <p:nvSpPr>
            <p:cNvPr id="24" name="TextBox 24"/>
            <p:cNvSpPr txBox="1"/>
            <p:nvPr/>
          </p:nvSpPr>
          <p:spPr>
            <a:xfrm>
              <a:off x="1122045" y="2074927"/>
              <a:ext cx="7840712" cy="804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 dirty="0">
                  <a:solidFill>
                    <a:srgbClr val="000000"/>
                  </a:solidFill>
                  <a:latin typeface="Geomanist 1"/>
                </a:rPr>
                <a:t>More than       years of existence within the group </a:t>
              </a:r>
            </a:p>
            <a:p>
              <a:pPr algn="l">
                <a:lnSpc>
                  <a:spcPts val="2450"/>
                </a:lnSpc>
              </a:pPr>
              <a:r>
                <a:rPr lang="en-US" sz="1750" dirty="0">
                  <a:solidFill>
                    <a:srgbClr val="000000"/>
                  </a:solidFill>
                  <a:latin typeface="Geomanist 1"/>
                </a:rPr>
                <a:t>Monaco Digital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546879" y="1980580"/>
              <a:ext cx="402669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>
                  <a:solidFill>
                    <a:srgbClr val="D62A29"/>
                  </a:solidFill>
                  <a:latin typeface="Geomanist 2"/>
                </a:rPr>
                <a:t>10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9115" y="935117"/>
              <a:ext cx="545730" cy="654549"/>
            </a:xfrm>
            <a:custGeom>
              <a:avLst/>
              <a:gdLst/>
              <a:ahLst/>
              <a:cxnLst/>
              <a:rect l="l" t="t" r="r" b="b"/>
              <a:pathLst>
                <a:path w="545730" h="654549">
                  <a:moveTo>
                    <a:pt x="0" y="0"/>
                  </a:moveTo>
                  <a:lnTo>
                    <a:pt x="545730" y="0"/>
                  </a:lnTo>
                  <a:lnTo>
                    <a:pt x="545730" y="654549"/>
                  </a:lnTo>
                  <a:lnTo>
                    <a:pt x="0" y="654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54856" y="0"/>
              <a:ext cx="454248" cy="477528"/>
            </a:xfrm>
            <a:custGeom>
              <a:avLst/>
              <a:gdLst/>
              <a:ahLst/>
              <a:cxnLst/>
              <a:rect l="l" t="t" r="r" b="b"/>
              <a:pathLst>
                <a:path w="454248" h="477528">
                  <a:moveTo>
                    <a:pt x="0" y="0"/>
                  </a:moveTo>
                  <a:lnTo>
                    <a:pt x="454248" y="0"/>
                  </a:lnTo>
                  <a:lnTo>
                    <a:pt x="454248" y="477528"/>
                  </a:lnTo>
                  <a:lnTo>
                    <a:pt x="0" y="477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3497916"/>
              <a:ext cx="763961" cy="333278"/>
            </a:xfrm>
            <a:custGeom>
              <a:avLst/>
              <a:gdLst/>
              <a:ahLst/>
              <a:cxnLst/>
              <a:rect l="l" t="t" r="r" b="b"/>
              <a:pathLst>
                <a:path w="763961" h="333278">
                  <a:moveTo>
                    <a:pt x="0" y="0"/>
                  </a:moveTo>
                  <a:lnTo>
                    <a:pt x="763961" y="0"/>
                  </a:lnTo>
                  <a:lnTo>
                    <a:pt x="763961" y="333278"/>
                  </a:lnTo>
                  <a:lnTo>
                    <a:pt x="0" y="333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7990" y="5327164"/>
              <a:ext cx="627980" cy="685296"/>
            </a:xfrm>
            <a:custGeom>
              <a:avLst/>
              <a:gdLst/>
              <a:ahLst/>
              <a:cxnLst/>
              <a:rect l="l" t="t" r="r" b="b"/>
              <a:pathLst>
                <a:path w="627980" h="685296">
                  <a:moveTo>
                    <a:pt x="0" y="0"/>
                  </a:moveTo>
                  <a:lnTo>
                    <a:pt x="627980" y="0"/>
                  </a:lnTo>
                  <a:lnTo>
                    <a:pt x="627980" y="685296"/>
                  </a:lnTo>
                  <a:lnTo>
                    <a:pt x="0" y="685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09115" y="4374268"/>
              <a:ext cx="500250" cy="637261"/>
            </a:xfrm>
            <a:custGeom>
              <a:avLst/>
              <a:gdLst/>
              <a:ahLst/>
              <a:cxnLst/>
              <a:rect l="l" t="t" r="r" b="b"/>
              <a:pathLst>
                <a:path w="500250" h="637261">
                  <a:moveTo>
                    <a:pt x="0" y="0"/>
                  </a:moveTo>
                  <a:lnTo>
                    <a:pt x="500250" y="0"/>
                  </a:lnTo>
                  <a:lnTo>
                    <a:pt x="500250" y="637260"/>
                  </a:lnTo>
                  <a:lnTo>
                    <a:pt x="0" y="637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22045" y="1047851"/>
              <a:ext cx="6387518" cy="39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 dirty="0">
                  <a:solidFill>
                    <a:srgbClr val="000000"/>
                  </a:solidFill>
                  <a:latin typeface="Geomanist 1"/>
                </a:rPr>
                <a:t>A group of over           people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272492" y="956953"/>
              <a:ext cx="678601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 dirty="0">
                  <a:solidFill>
                    <a:srgbClr val="D62A29"/>
                  </a:solidFill>
                  <a:latin typeface="Geomanist 2"/>
                </a:rPr>
                <a:t>350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122045" y="6143"/>
              <a:ext cx="4088877" cy="38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7"/>
                </a:lnSpc>
              </a:pPr>
              <a:r>
                <a:rPr lang="en-US" sz="1748">
                  <a:solidFill>
                    <a:srgbClr val="000000"/>
                  </a:solidFill>
                  <a:latin typeface="Geomanist 1"/>
                </a:rPr>
                <a:t>More than        employees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46879" y="-66675"/>
              <a:ext cx="442241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>
                  <a:solidFill>
                    <a:srgbClr val="D62A29"/>
                  </a:solidFill>
                  <a:latin typeface="Geomanist 2"/>
                </a:rPr>
                <a:t>30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22045" y="3435082"/>
              <a:ext cx="6050238" cy="39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>
                  <a:solidFill>
                    <a:srgbClr val="000000"/>
                  </a:solidFill>
                  <a:latin typeface="Geomanist 1"/>
                </a:rPr>
                <a:t>More than          customers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552920" y="3359116"/>
              <a:ext cx="642552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>
                  <a:solidFill>
                    <a:srgbClr val="D62A29"/>
                  </a:solidFill>
                  <a:latin typeface="Geomanist 2"/>
                </a:rPr>
                <a:t>150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22045" y="4482668"/>
              <a:ext cx="6651150" cy="39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 dirty="0">
                  <a:solidFill>
                    <a:srgbClr val="000000"/>
                  </a:solidFill>
                  <a:latin typeface="Geomanist 1"/>
                </a:rPr>
                <a:t>A presence in                     and in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949548" y="4382744"/>
              <a:ext cx="1573489" cy="524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 dirty="0">
                  <a:solidFill>
                    <a:srgbClr val="D62A29"/>
                  </a:solidFill>
                  <a:latin typeface="Geomanist 2"/>
                </a:rPr>
                <a:t>Monaco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415701" y="4406463"/>
              <a:ext cx="1482847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>
                  <a:solidFill>
                    <a:srgbClr val="D62A29"/>
                  </a:solidFill>
                  <a:latin typeface="Geomanist 2"/>
                </a:rPr>
                <a:t>Europe</a:t>
              </a:r>
              <a:endParaRPr lang="en-US" sz="2364" dirty="0">
                <a:solidFill>
                  <a:srgbClr val="D62A29"/>
                </a:solidFill>
                <a:latin typeface="Geomanist 2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122045" y="5468196"/>
              <a:ext cx="6651150" cy="391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0"/>
                </a:lnSpc>
              </a:pPr>
              <a:r>
                <a:rPr lang="en-US" sz="1750">
                  <a:solidFill>
                    <a:srgbClr val="000000"/>
                  </a:solidFill>
                  <a:latin typeface="Geomanist 1"/>
                </a:rPr>
                <a:t>Customers in over     countries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549770" y="5377703"/>
              <a:ext cx="243884" cy="54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9"/>
                </a:lnSpc>
              </a:pPr>
              <a:r>
                <a:rPr lang="en-US" sz="2364">
                  <a:solidFill>
                    <a:srgbClr val="D62A29"/>
                  </a:solidFill>
                  <a:latin typeface="Geomanist 2"/>
                </a:rPr>
                <a:t>6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21665" y="2232823"/>
              <a:ext cx="720631" cy="605330"/>
            </a:xfrm>
            <a:custGeom>
              <a:avLst/>
              <a:gdLst/>
              <a:ahLst/>
              <a:cxnLst/>
              <a:rect l="l" t="t" r="r" b="b"/>
              <a:pathLst>
                <a:path w="720631" h="605330">
                  <a:moveTo>
                    <a:pt x="0" y="0"/>
                  </a:moveTo>
                  <a:lnTo>
                    <a:pt x="720631" y="0"/>
                  </a:lnTo>
                  <a:lnTo>
                    <a:pt x="720631" y="605330"/>
                  </a:lnTo>
                  <a:lnTo>
                    <a:pt x="0" y="605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264805" y="2046866"/>
              <a:ext cx="240340" cy="345136"/>
            </a:xfrm>
            <a:custGeom>
              <a:avLst/>
              <a:gdLst/>
              <a:ahLst/>
              <a:cxnLst/>
              <a:rect l="l" t="t" r="r" b="b"/>
              <a:pathLst>
                <a:path w="240340" h="345136">
                  <a:moveTo>
                    <a:pt x="0" y="0"/>
                  </a:moveTo>
                  <a:lnTo>
                    <a:pt x="240340" y="0"/>
                  </a:lnTo>
                  <a:lnTo>
                    <a:pt x="240340" y="345136"/>
                  </a:lnTo>
                  <a:lnTo>
                    <a:pt x="0" y="34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385991" y="2218926"/>
              <a:ext cx="56356" cy="32326"/>
              <a:chOff x="0" y="0"/>
              <a:chExt cx="812800" cy="4662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4662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66231">
                    <a:moveTo>
                      <a:pt x="406400" y="0"/>
                    </a:moveTo>
                    <a:cubicBezTo>
                      <a:pt x="181951" y="0"/>
                      <a:pt x="0" y="104369"/>
                      <a:pt x="0" y="233115"/>
                    </a:cubicBezTo>
                    <a:cubicBezTo>
                      <a:pt x="0" y="361861"/>
                      <a:pt x="181951" y="466231"/>
                      <a:pt x="406400" y="466231"/>
                    </a:cubicBezTo>
                    <a:cubicBezTo>
                      <a:pt x="630849" y="466231"/>
                      <a:pt x="812800" y="361861"/>
                      <a:pt x="812800" y="233115"/>
                    </a:cubicBezTo>
                    <a:cubicBezTo>
                      <a:pt x="812800" y="10436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-3916"/>
                <a:ext cx="660400" cy="426437"/>
              </a:xfrm>
              <a:prstGeom prst="rect">
                <a:avLst/>
              </a:prstGeom>
            </p:spPr>
            <p:txBody>
              <a:bodyPr lIns="30183" tIns="30183" rIns="30183" bIns="30183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328643" y="2223454"/>
              <a:ext cx="56356" cy="32326"/>
              <a:chOff x="0" y="0"/>
              <a:chExt cx="812800" cy="46623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4662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66231">
                    <a:moveTo>
                      <a:pt x="406400" y="0"/>
                    </a:moveTo>
                    <a:cubicBezTo>
                      <a:pt x="181951" y="0"/>
                      <a:pt x="0" y="104369"/>
                      <a:pt x="0" y="233115"/>
                    </a:cubicBezTo>
                    <a:cubicBezTo>
                      <a:pt x="0" y="361861"/>
                      <a:pt x="181951" y="466231"/>
                      <a:pt x="406400" y="466231"/>
                    </a:cubicBezTo>
                    <a:cubicBezTo>
                      <a:pt x="630849" y="466231"/>
                      <a:pt x="812800" y="361861"/>
                      <a:pt x="812800" y="233115"/>
                    </a:cubicBezTo>
                    <a:cubicBezTo>
                      <a:pt x="812800" y="10436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-3916"/>
                <a:ext cx="660400" cy="426437"/>
              </a:xfrm>
              <a:prstGeom prst="rect">
                <a:avLst/>
              </a:prstGeom>
            </p:spPr>
            <p:txBody>
              <a:bodyPr lIns="30183" tIns="30183" rIns="30183" bIns="30183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1402720" y="3864381"/>
            <a:ext cx="4814932" cy="4678573"/>
            <a:chOff x="0" y="0"/>
            <a:chExt cx="6419909" cy="623809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939360" cy="2143018"/>
            </a:xfrm>
            <a:custGeom>
              <a:avLst/>
              <a:gdLst/>
              <a:ahLst/>
              <a:cxnLst/>
              <a:rect l="l" t="t" r="r" b="b"/>
              <a:pathLst>
                <a:path w="1939360" h="2143018">
                  <a:moveTo>
                    <a:pt x="0" y="0"/>
                  </a:moveTo>
                  <a:lnTo>
                    <a:pt x="1939360" y="0"/>
                  </a:lnTo>
                  <a:lnTo>
                    <a:pt x="1939360" y="2143018"/>
                  </a:lnTo>
                  <a:lnTo>
                    <a:pt x="0" y="2143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32472" r="-693050" b="-89880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2478381" y="0"/>
              <a:ext cx="1557429" cy="1910186"/>
            </a:xfrm>
            <a:custGeom>
              <a:avLst/>
              <a:gdLst/>
              <a:ahLst/>
              <a:cxnLst/>
              <a:rect l="l" t="t" r="r" b="b"/>
              <a:pathLst>
                <a:path w="1557429" h="1910186">
                  <a:moveTo>
                    <a:pt x="0" y="0"/>
                  </a:moveTo>
                  <a:lnTo>
                    <a:pt x="1557429" y="0"/>
                  </a:lnTo>
                  <a:lnTo>
                    <a:pt x="1557429" y="1910186"/>
                  </a:lnTo>
                  <a:lnTo>
                    <a:pt x="0" y="19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191351" r="-736614" b="-113024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460734" y="2151067"/>
              <a:ext cx="1576184" cy="1825520"/>
            </a:xfrm>
            <a:custGeom>
              <a:avLst/>
              <a:gdLst/>
              <a:ahLst/>
              <a:cxnLst/>
              <a:rect l="l" t="t" r="r" b="b"/>
              <a:pathLst>
                <a:path w="1576184" h="1825520">
                  <a:moveTo>
                    <a:pt x="0" y="0"/>
                  </a:moveTo>
                  <a:lnTo>
                    <a:pt x="1576184" y="0"/>
                  </a:lnTo>
                  <a:lnTo>
                    <a:pt x="1576184" y="1825520"/>
                  </a:lnTo>
                  <a:lnTo>
                    <a:pt x="0" y="1825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864613" r="-51121" b="-122904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4569768" y="0"/>
              <a:ext cx="1850141" cy="1762020"/>
            </a:xfrm>
            <a:custGeom>
              <a:avLst/>
              <a:gdLst/>
              <a:ahLst/>
              <a:cxnLst/>
              <a:rect l="l" t="t" r="r" b="b"/>
              <a:pathLst>
                <a:path w="1850141" h="1762020">
                  <a:moveTo>
                    <a:pt x="0" y="0"/>
                  </a:moveTo>
                  <a:lnTo>
                    <a:pt x="1850141" y="0"/>
                  </a:lnTo>
                  <a:lnTo>
                    <a:pt x="1850141" y="1762020"/>
                  </a:lnTo>
                  <a:lnTo>
                    <a:pt x="0" y="176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67670" r="-497661" b="-13093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09713" y="2172233"/>
              <a:ext cx="1722453" cy="1804353"/>
            </a:xfrm>
            <a:custGeom>
              <a:avLst/>
              <a:gdLst/>
              <a:ahLst/>
              <a:cxnLst/>
              <a:rect l="l" t="t" r="r" b="b"/>
              <a:pathLst>
                <a:path w="1722453" h="1804353">
                  <a:moveTo>
                    <a:pt x="0" y="0"/>
                  </a:moveTo>
                  <a:lnTo>
                    <a:pt x="1722453" y="0"/>
                  </a:lnTo>
                  <a:lnTo>
                    <a:pt x="1722453" y="1804354"/>
                  </a:lnTo>
                  <a:lnTo>
                    <a:pt x="0" y="1804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419040" r="-410438" b="-125519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2588522" y="4269882"/>
              <a:ext cx="1447288" cy="1677354"/>
            </a:xfrm>
            <a:custGeom>
              <a:avLst/>
              <a:gdLst/>
              <a:ahLst/>
              <a:cxnLst/>
              <a:rect l="l" t="t" r="r" b="b"/>
              <a:pathLst>
                <a:path w="1447288" h="1677354">
                  <a:moveTo>
                    <a:pt x="0" y="0"/>
                  </a:moveTo>
                  <a:lnTo>
                    <a:pt x="1447288" y="0"/>
                  </a:lnTo>
                  <a:lnTo>
                    <a:pt x="1447288" y="1677354"/>
                  </a:lnTo>
                  <a:lnTo>
                    <a:pt x="0" y="1677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655197" r="-350998" b="-142594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4704366" y="2151067"/>
              <a:ext cx="1576184" cy="1656188"/>
            </a:xfrm>
            <a:custGeom>
              <a:avLst/>
              <a:gdLst/>
              <a:ahLst/>
              <a:cxnLst/>
              <a:rect l="l" t="t" r="r" b="b"/>
              <a:pathLst>
                <a:path w="1576184" h="1656188">
                  <a:moveTo>
                    <a:pt x="0" y="0"/>
                  </a:moveTo>
                  <a:lnTo>
                    <a:pt x="1576184" y="0"/>
                  </a:lnTo>
                  <a:lnTo>
                    <a:pt x="1576184" y="1656188"/>
                  </a:lnTo>
                  <a:lnTo>
                    <a:pt x="0" y="1656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735786" r="-179948" b="-145695"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233625" y="1251576"/>
              <a:ext cx="1330576" cy="819075"/>
              <a:chOff x="0" y="0"/>
              <a:chExt cx="262873" cy="161819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374151" y="1155294"/>
              <a:ext cx="1049524" cy="50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55"/>
                </a:lnSpc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Government</a:t>
              </a:r>
            </a:p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Collectivities</a:t>
              </a:r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4826062" y="1091111"/>
              <a:ext cx="1330576" cy="819075"/>
              <a:chOff x="0" y="0"/>
              <a:chExt cx="262873" cy="16181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5147848" y="1155294"/>
              <a:ext cx="693982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Medical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234732" y="3346282"/>
              <a:ext cx="1330576" cy="819075"/>
              <a:chOff x="0" y="0"/>
              <a:chExt cx="262873" cy="161819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629217" y="3342446"/>
              <a:ext cx="541607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Banks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2478381" y="1044526"/>
              <a:ext cx="1330576" cy="819075"/>
              <a:chOff x="0" y="0"/>
              <a:chExt cx="262873" cy="161819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2851858" y="1155294"/>
              <a:ext cx="686547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Services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2602978" y="3232804"/>
              <a:ext cx="1330576" cy="819075"/>
              <a:chOff x="0" y="0"/>
              <a:chExt cx="262873" cy="161819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696992" y="3342446"/>
              <a:ext cx="1202950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Entertainment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4811491" y="3327357"/>
              <a:ext cx="1330576" cy="819075"/>
              <a:chOff x="0" y="0"/>
              <a:chExt cx="262873" cy="161819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81" name="TextBox 81"/>
            <p:cNvSpPr txBox="1"/>
            <p:nvPr/>
          </p:nvSpPr>
          <p:spPr>
            <a:xfrm>
              <a:off x="5063233" y="3324774"/>
              <a:ext cx="827091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Industries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2582430" y="5419023"/>
              <a:ext cx="1330576" cy="819075"/>
              <a:chOff x="0" y="0"/>
              <a:chExt cx="262873" cy="161819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262873" cy="161819"/>
              </a:xfrm>
              <a:custGeom>
                <a:avLst/>
                <a:gdLst/>
                <a:ahLst/>
                <a:cxnLst/>
                <a:rect l="l" t="t" r="r" b="b"/>
                <a:pathLst>
                  <a:path w="262873" h="161819">
                    <a:moveTo>
                      <a:pt x="0" y="0"/>
                    </a:moveTo>
                    <a:lnTo>
                      <a:pt x="262873" y="0"/>
                    </a:lnTo>
                    <a:lnTo>
                      <a:pt x="262873" y="161819"/>
                    </a:lnTo>
                    <a:lnTo>
                      <a:pt x="0" y="1618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28575"/>
                <a:ext cx="262873" cy="190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2895123" y="5441239"/>
              <a:ext cx="705191" cy="248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555"/>
                </a:lnSpc>
                <a:spcBef>
                  <a:spcPct val="0"/>
                </a:spcBef>
              </a:pPr>
              <a:r>
                <a:rPr lang="en-US" sz="1111">
                  <a:solidFill>
                    <a:srgbClr val="000000"/>
                  </a:solidFill>
                  <a:latin typeface="Geomanist 1"/>
                </a:rPr>
                <a:t>Tourism</a:t>
              </a:r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11800908" y="299753"/>
            <a:ext cx="6203840" cy="101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5849">
                <a:solidFill>
                  <a:srgbClr val="000000"/>
                </a:solidFill>
                <a:latin typeface="Geomanist 1"/>
              </a:rPr>
              <a:t>W h o  a r e  w e  ?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792409" y="9765909"/>
            <a:ext cx="3049162" cy="27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5"/>
              </a:lnSpc>
            </a:pPr>
            <a:r>
              <a:rPr lang="en-US" sz="1625">
                <a:solidFill>
                  <a:srgbClr val="000000"/>
                </a:solidFill>
                <a:latin typeface="Geomanist 1"/>
              </a:rPr>
              <a:t>Protect.Audit.Detect.React.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927962" y="2246996"/>
            <a:ext cx="3238514" cy="55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250">
                <a:solidFill>
                  <a:srgbClr val="000000"/>
                </a:solidFill>
                <a:latin typeface="Geomanist 2"/>
              </a:rPr>
              <a:t>Our key numbers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2187186" y="2090222"/>
            <a:ext cx="3433962" cy="55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250">
                <a:solidFill>
                  <a:srgbClr val="000000"/>
                </a:solidFill>
                <a:latin typeface="Geomanist 2"/>
              </a:rPr>
              <a:t>Industry coverage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420706" y="9167597"/>
            <a:ext cx="5446588" cy="33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1896">
                <a:solidFill>
                  <a:srgbClr val="D62A29">
                    <a:alpha val="25882"/>
                  </a:srgbClr>
                </a:solidFill>
                <a:latin typeface="Geomanist 2"/>
              </a:rPr>
              <a:t>T R U S T  -  I N N O V A T I O N  -  E X C E L L E N C E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5476" y="9215222"/>
            <a:ext cx="1121626" cy="893011"/>
          </a:xfrm>
          <a:custGeom>
            <a:avLst/>
            <a:gdLst/>
            <a:ahLst/>
            <a:cxnLst/>
            <a:rect l="l" t="t" r="r" b="b"/>
            <a:pathLst>
              <a:path w="1121626" h="893011">
                <a:moveTo>
                  <a:pt x="0" y="0"/>
                </a:moveTo>
                <a:lnTo>
                  <a:pt x="1121625" y="0"/>
                </a:lnTo>
                <a:lnTo>
                  <a:pt x="1121625" y="893012"/>
                </a:lnTo>
                <a:lnTo>
                  <a:pt x="0" y="8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60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flipV="1">
            <a:off x="16343571" y="1498011"/>
            <a:ext cx="160385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flipV="1">
            <a:off x="16343571" y="1498011"/>
            <a:ext cx="160385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1904337" y="234638"/>
            <a:ext cx="6043092" cy="101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5849">
                <a:solidFill>
                  <a:srgbClr val="000000"/>
                </a:solidFill>
                <a:latin typeface="Geomanist 1"/>
              </a:rPr>
              <a:t>O u r  s t r a t e g y</a:t>
            </a:r>
          </a:p>
        </p:txBody>
      </p:sp>
      <p:sp>
        <p:nvSpPr>
          <p:cNvPr id="6" name="AutoShape 6"/>
          <p:cNvSpPr/>
          <p:nvPr/>
        </p:nvSpPr>
        <p:spPr>
          <a:xfrm>
            <a:off x="273514" y="9935746"/>
            <a:ext cx="141529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 flipV="1">
            <a:off x="4252554" y="9935746"/>
            <a:ext cx="11628531" cy="95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92409" y="9765909"/>
            <a:ext cx="3049162" cy="27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5"/>
              </a:lnSpc>
            </a:pPr>
            <a:r>
              <a:rPr lang="en-US" sz="1625">
                <a:solidFill>
                  <a:srgbClr val="000000"/>
                </a:solidFill>
                <a:latin typeface="Geomanist 1"/>
              </a:rPr>
              <a:t>Protect.Audit.Detect.React.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37702" y="1183351"/>
            <a:ext cx="6807550" cy="7869036"/>
            <a:chOff x="0" y="0"/>
            <a:chExt cx="9076733" cy="104920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76733" cy="10492048"/>
            </a:xfrm>
            <a:custGeom>
              <a:avLst/>
              <a:gdLst/>
              <a:ahLst/>
              <a:cxnLst/>
              <a:rect l="l" t="t" r="r" b="b"/>
              <a:pathLst>
                <a:path w="9076733" h="10492048">
                  <a:moveTo>
                    <a:pt x="0" y="0"/>
                  </a:moveTo>
                  <a:lnTo>
                    <a:pt x="9076733" y="0"/>
                  </a:lnTo>
                  <a:lnTo>
                    <a:pt x="9076733" y="10492048"/>
                  </a:lnTo>
                  <a:lnTo>
                    <a:pt x="0" y="10492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551398" y="2746690"/>
              <a:ext cx="2319601" cy="1406905"/>
              <a:chOff x="0" y="0"/>
              <a:chExt cx="812800" cy="49298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4929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92987">
                    <a:moveTo>
                      <a:pt x="406400" y="0"/>
                    </a:moveTo>
                    <a:cubicBezTo>
                      <a:pt x="181951" y="0"/>
                      <a:pt x="0" y="110359"/>
                      <a:pt x="0" y="246493"/>
                    </a:cubicBezTo>
                    <a:cubicBezTo>
                      <a:pt x="0" y="382628"/>
                      <a:pt x="181951" y="492987"/>
                      <a:pt x="406400" y="492987"/>
                    </a:cubicBezTo>
                    <a:cubicBezTo>
                      <a:pt x="630849" y="492987"/>
                      <a:pt x="812800" y="382628"/>
                      <a:pt x="812800" y="246493"/>
                    </a:cubicBezTo>
                    <a:cubicBezTo>
                      <a:pt x="812800" y="1103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17642"/>
                <a:ext cx="660400" cy="4291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763197" y="6342196"/>
              <a:ext cx="2319601" cy="1406905"/>
              <a:chOff x="0" y="0"/>
              <a:chExt cx="812800" cy="4929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929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92987">
                    <a:moveTo>
                      <a:pt x="406400" y="0"/>
                    </a:moveTo>
                    <a:cubicBezTo>
                      <a:pt x="181951" y="0"/>
                      <a:pt x="0" y="110359"/>
                      <a:pt x="0" y="246493"/>
                    </a:cubicBezTo>
                    <a:cubicBezTo>
                      <a:pt x="0" y="382628"/>
                      <a:pt x="181951" y="492987"/>
                      <a:pt x="406400" y="492987"/>
                    </a:cubicBezTo>
                    <a:cubicBezTo>
                      <a:pt x="630849" y="492987"/>
                      <a:pt x="812800" y="382628"/>
                      <a:pt x="812800" y="246493"/>
                    </a:cubicBezTo>
                    <a:cubicBezTo>
                      <a:pt x="812800" y="1103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17642"/>
                <a:ext cx="660400" cy="4291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089122" y="6342196"/>
              <a:ext cx="2319601" cy="1406905"/>
              <a:chOff x="0" y="0"/>
              <a:chExt cx="812800" cy="49298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4929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92987">
                    <a:moveTo>
                      <a:pt x="406400" y="0"/>
                    </a:moveTo>
                    <a:cubicBezTo>
                      <a:pt x="181951" y="0"/>
                      <a:pt x="0" y="110359"/>
                      <a:pt x="0" y="246493"/>
                    </a:cubicBezTo>
                    <a:cubicBezTo>
                      <a:pt x="0" y="382628"/>
                      <a:pt x="181951" y="492987"/>
                      <a:pt x="406400" y="492987"/>
                    </a:cubicBezTo>
                    <a:cubicBezTo>
                      <a:pt x="630849" y="492987"/>
                      <a:pt x="812800" y="382628"/>
                      <a:pt x="812800" y="246493"/>
                    </a:cubicBezTo>
                    <a:cubicBezTo>
                      <a:pt x="812800" y="1103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17642"/>
                <a:ext cx="660400" cy="4291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089122" y="2640422"/>
              <a:ext cx="2319601" cy="1406905"/>
              <a:chOff x="0" y="0"/>
              <a:chExt cx="812800" cy="49298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4929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92987">
                    <a:moveTo>
                      <a:pt x="406400" y="0"/>
                    </a:moveTo>
                    <a:cubicBezTo>
                      <a:pt x="181951" y="0"/>
                      <a:pt x="0" y="110359"/>
                      <a:pt x="0" y="246493"/>
                    </a:cubicBezTo>
                    <a:cubicBezTo>
                      <a:pt x="0" y="382628"/>
                      <a:pt x="181951" y="492987"/>
                      <a:pt x="406400" y="492987"/>
                    </a:cubicBezTo>
                    <a:cubicBezTo>
                      <a:pt x="630849" y="492987"/>
                      <a:pt x="812800" y="382628"/>
                      <a:pt x="812800" y="246493"/>
                    </a:cubicBezTo>
                    <a:cubicBezTo>
                      <a:pt x="812800" y="11035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17642"/>
                <a:ext cx="660400" cy="4291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720670" y="2912705"/>
              <a:ext cx="1981059" cy="78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1"/>
                </a:lnSpc>
                <a:spcBef>
                  <a:spcPct val="0"/>
                </a:spcBef>
              </a:pPr>
              <a:r>
                <a:rPr lang="en-US" sz="3536">
                  <a:solidFill>
                    <a:srgbClr val="000000"/>
                  </a:solidFill>
                  <a:latin typeface="Geomanist 2"/>
                </a:rPr>
                <a:t>Protect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302612" y="2912705"/>
              <a:ext cx="1560979" cy="78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1"/>
                </a:lnSpc>
                <a:spcBef>
                  <a:spcPct val="0"/>
                </a:spcBef>
              </a:pPr>
              <a:r>
                <a:rPr lang="en-US" sz="3536">
                  <a:solidFill>
                    <a:srgbClr val="000000"/>
                  </a:solidFill>
                  <a:latin typeface="Geomanist 2"/>
                </a:rPr>
                <a:t>Audit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962994" y="6432541"/>
              <a:ext cx="1496409" cy="78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1"/>
                </a:lnSpc>
                <a:spcBef>
                  <a:spcPct val="0"/>
                </a:spcBef>
              </a:pPr>
              <a:r>
                <a:rPr lang="en-US" sz="3536">
                  <a:solidFill>
                    <a:srgbClr val="000000"/>
                  </a:solidFill>
                  <a:latin typeface="Geomanist 2"/>
                </a:rPr>
                <a:t>React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302612" y="6432541"/>
              <a:ext cx="1764219" cy="786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51"/>
                </a:lnSpc>
                <a:spcBef>
                  <a:spcPct val="0"/>
                </a:spcBef>
              </a:pPr>
              <a:r>
                <a:rPr lang="en-US" sz="3536">
                  <a:solidFill>
                    <a:srgbClr val="000000"/>
                  </a:solidFill>
                  <a:latin typeface="Geomanist 2"/>
                </a:rPr>
                <a:t>Detect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420706" y="9167597"/>
            <a:ext cx="5446588" cy="33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1896">
                <a:solidFill>
                  <a:srgbClr val="D62A29">
                    <a:alpha val="25882"/>
                  </a:srgbClr>
                </a:solidFill>
                <a:latin typeface="Geomanist 2"/>
              </a:rPr>
              <a:t>T R U S T  -  I N N O V A T I O N  -  E X C E L L E N C E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45476" y="9215222"/>
            <a:ext cx="1121626" cy="893011"/>
          </a:xfrm>
          <a:custGeom>
            <a:avLst/>
            <a:gdLst/>
            <a:ahLst/>
            <a:cxnLst/>
            <a:rect l="l" t="t" r="r" b="b"/>
            <a:pathLst>
              <a:path w="1121626" h="893011">
                <a:moveTo>
                  <a:pt x="0" y="0"/>
                </a:moveTo>
                <a:lnTo>
                  <a:pt x="1121625" y="0"/>
                </a:lnTo>
                <a:lnTo>
                  <a:pt x="1121625" y="893012"/>
                </a:lnTo>
                <a:lnTo>
                  <a:pt x="0" y="89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60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 flipV="1">
            <a:off x="16343571" y="1498011"/>
            <a:ext cx="160385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 flipV="1">
            <a:off x="16343571" y="1498011"/>
            <a:ext cx="160385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3209248" y="234638"/>
            <a:ext cx="4738182" cy="101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5849">
                <a:solidFill>
                  <a:srgbClr val="000000"/>
                </a:solidFill>
                <a:latin typeface="Geomanist 1"/>
              </a:rPr>
              <a:t>C E R T - M C S</a:t>
            </a:r>
          </a:p>
        </p:txBody>
      </p:sp>
      <p:sp>
        <p:nvSpPr>
          <p:cNvPr id="6" name="Freeform 6"/>
          <p:cNvSpPr/>
          <p:nvPr/>
        </p:nvSpPr>
        <p:spPr>
          <a:xfrm>
            <a:off x="1222592" y="2731107"/>
            <a:ext cx="932443" cy="927780"/>
          </a:xfrm>
          <a:custGeom>
            <a:avLst/>
            <a:gdLst/>
            <a:ahLst/>
            <a:cxnLst/>
            <a:rect l="l" t="t" r="r" b="b"/>
            <a:pathLst>
              <a:path w="932443" h="927780">
                <a:moveTo>
                  <a:pt x="0" y="0"/>
                </a:moveTo>
                <a:lnTo>
                  <a:pt x="932442" y="0"/>
                </a:lnTo>
                <a:lnTo>
                  <a:pt x="932442" y="927780"/>
                </a:lnTo>
                <a:lnTo>
                  <a:pt x="0" y="92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937815" y="2989072"/>
            <a:ext cx="5422128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Crisis management plan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Governance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Documentation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Awareness / Formation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Training</a:t>
            </a:r>
          </a:p>
          <a:p>
            <a:pPr algn="l">
              <a:lnSpc>
                <a:spcPts val="224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Geomanist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56007" y="2013667"/>
            <a:ext cx="5422128" cy="5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8"/>
              </a:lnSpc>
              <a:spcBef>
                <a:spcPct val="0"/>
              </a:spcBef>
            </a:pPr>
            <a:r>
              <a:rPr lang="en-US" sz="2791">
                <a:solidFill>
                  <a:srgbClr val="D62A29"/>
                </a:solidFill>
                <a:latin typeface="Geomanist 2"/>
              </a:rPr>
              <a:t>Prepare</a:t>
            </a:r>
          </a:p>
        </p:txBody>
      </p:sp>
      <p:sp>
        <p:nvSpPr>
          <p:cNvPr id="9" name="AutoShape 9"/>
          <p:cNvSpPr/>
          <p:nvPr/>
        </p:nvSpPr>
        <p:spPr>
          <a:xfrm>
            <a:off x="9832897" y="5252024"/>
            <a:ext cx="7773389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 flipV="1">
            <a:off x="9142346" y="1535319"/>
            <a:ext cx="4762" cy="7338518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>
            <a:off x="704746" y="5242499"/>
            <a:ext cx="7773389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2937815" y="6796981"/>
            <a:ext cx="5422128" cy="1387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Geomanist 1"/>
              </a:rPr>
              <a:t>Knowledge of your targeted threats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Geomanist 1"/>
              </a:rPr>
              <a:t>Sectoral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Geomanist 1"/>
              </a:rPr>
              <a:t>External fraud 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Geomanist 1"/>
              </a:rPr>
              <a:t>Knowledge and imminent alert bulletins</a:t>
            </a:r>
          </a:p>
          <a:p>
            <a:pPr marL="345441" lvl="1" indent="-172721" algn="l">
              <a:lnSpc>
                <a:spcPts val="2240"/>
              </a:lnSpc>
              <a:spcBef>
                <a:spcPct val="0"/>
              </a:spcBef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Geomanist 1"/>
              </a:rPr>
              <a:t>Cyber due diligence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56007" y="5800993"/>
            <a:ext cx="5422128" cy="5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8"/>
              </a:lnSpc>
              <a:spcBef>
                <a:spcPct val="0"/>
              </a:spcBef>
            </a:pPr>
            <a:r>
              <a:rPr lang="en-US" sz="2791">
                <a:solidFill>
                  <a:srgbClr val="D62A29"/>
                </a:solidFill>
                <a:latin typeface="Geomanist 2"/>
              </a:rPr>
              <a:t>Anticipate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29189" y="2983301"/>
            <a:ext cx="5422128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Investigation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Remediation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Management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Post-incident information</a:t>
            </a:r>
          </a:p>
          <a:p>
            <a:pPr marL="345441" lvl="1" indent="-172721" algn="l">
              <a:lnSpc>
                <a:spcPts val="2240"/>
              </a:lnSpc>
              <a:spcBef>
                <a:spcPct val="0"/>
              </a:spcBef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Legal support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51109" y="2007896"/>
            <a:ext cx="6663891" cy="5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8"/>
              </a:lnSpc>
              <a:spcBef>
                <a:spcPct val="0"/>
              </a:spcBef>
            </a:pPr>
            <a:r>
              <a:rPr lang="en-US" sz="2791">
                <a:solidFill>
                  <a:srgbClr val="D62A29"/>
                </a:solidFill>
                <a:latin typeface="Geomanist 2"/>
              </a:rPr>
              <a:t>Incident response / crisis management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29189" y="6796981"/>
            <a:ext cx="6277100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Active Directory external reconstruction</a:t>
            </a:r>
          </a:p>
          <a:p>
            <a:pPr marL="345441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Restoring the information system to normality</a:t>
            </a:r>
          </a:p>
          <a:p>
            <a:pPr marL="345441" lvl="1" indent="-172721" algn="l">
              <a:lnSpc>
                <a:spcPts val="2240"/>
              </a:lnSpc>
              <a:spcBef>
                <a:spcPct val="0"/>
              </a:spcBef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Geomanist 1"/>
              </a:rPr>
              <a:t>Contingency backup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51109" y="5795223"/>
            <a:ext cx="5422128" cy="5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8"/>
              </a:lnSpc>
              <a:spcBef>
                <a:spcPct val="0"/>
              </a:spcBef>
            </a:pPr>
            <a:r>
              <a:rPr lang="en-US" sz="2791">
                <a:solidFill>
                  <a:srgbClr val="D62A29"/>
                </a:solidFill>
                <a:latin typeface="Geomanist 2"/>
              </a:rPr>
              <a:t>Co-piloting the reconstruction</a:t>
            </a:r>
          </a:p>
        </p:txBody>
      </p:sp>
      <p:sp>
        <p:nvSpPr>
          <p:cNvPr id="18" name="Freeform 18"/>
          <p:cNvSpPr/>
          <p:nvPr/>
        </p:nvSpPr>
        <p:spPr>
          <a:xfrm>
            <a:off x="1124420" y="6537266"/>
            <a:ext cx="1010484" cy="757863"/>
          </a:xfrm>
          <a:custGeom>
            <a:avLst/>
            <a:gdLst/>
            <a:ahLst/>
            <a:cxnLst/>
            <a:rect l="l" t="t" r="r" b="b"/>
            <a:pathLst>
              <a:path w="1010484" h="757863">
                <a:moveTo>
                  <a:pt x="0" y="0"/>
                </a:moveTo>
                <a:lnTo>
                  <a:pt x="1010483" y="0"/>
                </a:lnTo>
                <a:lnTo>
                  <a:pt x="1010483" y="757863"/>
                </a:lnTo>
                <a:lnTo>
                  <a:pt x="0" y="757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3056007" y="2595217"/>
            <a:ext cx="5605326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D62A29"/>
                </a:solidFill>
                <a:latin typeface="Geomanist 1"/>
              </a:rPr>
              <a:t>Incident management and cyber crisis preparation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56007" y="6401376"/>
            <a:ext cx="5605326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D62A29"/>
                </a:solidFill>
                <a:latin typeface="Geomanist 1"/>
              </a:rPr>
              <a:t>Cyber Threat Intelligence (CTI)</a:t>
            </a:r>
          </a:p>
        </p:txBody>
      </p:sp>
      <p:sp>
        <p:nvSpPr>
          <p:cNvPr id="21" name="Freeform 21"/>
          <p:cNvSpPr/>
          <p:nvPr/>
        </p:nvSpPr>
        <p:spPr>
          <a:xfrm>
            <a:off x="9550983" y="2828896"/>
            <a:ext cx="1081943" cy="803343"/>
          </a:xfrm>
          <a:custGeom>
            <a:avLst/>
            <a:gdLst/>
            <a:ahLst/>
            <a:cxnLst/>
            <a:rect l="l" t="t" r="r" b="b"/>
            <a:pathLst>
              <a:path w="1081943" h="803343">
                <a:moveTo>
                  <a:pt x="0" y="0"/>
                </a:moveTo>
                <a:lnTo>
                  <a:pt x="1081943" y="0"/>
                </a:lnTo>
                <a:lnTo>
                  <a:pt x="1081943" y="803343"/>
                </a:lnTo>
                <a:lnTo>
                  <a:pt x="0" y="803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9550983" y="6537266"/>
            <a:ext cx="912369" cy="912369"/>
          </a:xfrm>
          <a:custGeom>
            <a:avLst/>
            <a:gdLst/>
            <a:ahLst/>
            <a:cxnLst/>
            <a:rect l="l" t="t" r="r" b="b"/>
            <a:pathLst>
              <a:path w="912369" h="912369">
                <a:moveTo>
                  <a:pt x="0" y="0"/>
                </a:moveTo>
                <a:lnTo>
                  <a:pt x="912369" y="0"/>
                </a:lnTo>
                <a:lnTo>
                  <a:pt x="912369" y="912369"/>
                </a:lnTo>
                <a:lnTo>
                  <a:pt x="0" y="9123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3" name="Group 23"/>
          <p:cNvGrpSpPr/>
          <p:nvPr/>
        </p:nvGrpSpPr>
        <p:grpSpPr>
          <a:xfrm>
            <a:off x="2433045" y="2050233"/>
            <a:ext cx="407469" cy="2302128"/>
            <a:chOff x="0" y="0"/>
            <a:chExt cx="543291" cy="3069504"/>
          </a:xfrm>
        </p:grpSpPr>
        <p:sp>
          <p:nvSpPr>
            <p:cNvPr id="24" name="Freeform 24"/>
            <p:cNvSpPr/>
            <p:nvPr/>
          </p:nvSpPr>
          <p:spPr>
            <a:xfrm rot="-5400000">
              <a:off x="-1272020" y="1285355"/>
              <a:ext cx="3069504" cy="498794"/>
            </a:xfrm>
            <a:custGeom>
              <a:avLst/>
              <a:gdLst/>
              <a:ahLst/>
              <a:cxnLst/>
              <a:rect l="l" t="t" r="r" b="b"/>
              <a:pathLst>
                <a:path w="3069504" h="498794">
                  <a:moveTo>
                    <a:pt x="0" y="0"/>
                  </a:moveTo>
                  <a:lnTo>
                    <a:pt x="3069504" y="0"/>
                  </a:lnTo>
                  <a:lnTo>
                    <a:pt x="3069504" y="498794"/>
                  </a:lnTo>
                  <a:lnTo>
                    <a:pt x="0" y="498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5" name="Group 25"/>
            <p:cNvGrpSpPr/>
            <p:nvPr/>
          </p:nvGrpSpPr>
          <p:grpSpPr>
            <a:xfrm rot="-5400000">
              <a:off x="-54633" y="1139339"/>
              <a:ext cx="665892" cy="529957"/>
              <a:chOff x="0" y="0"/>
              <a:chExt cx="812800" cy="64687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-5400000">
              <a:off x="-29148" y="1200280"/>
              <a:ext cx="466372" cy="408075"/>
              <a:chOff x="0" y="0"/>
              <a:chExt cx="812800" cy="7112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2334928" y="5877193"/>
            <a:ext cx="407469" cy="2302128"/>
            <a:chOff x="0" y="0"/>
            <a:chExt cx="543291" cy="3069504"/>
          </a:xfrm>
        </p:grpSpPr>
        <p:sp>
          <p:nvSpPr>
            <p:cNvPr id="32" name="Freeform 32"/>
            <p:cNvSpPr/>
            <p:nvPr/>
          </p:nvSpPr>
          <p:spPr>
            <a:xfrm rot="-5400000">
              <a:off x="-1272020" y="1285355"/>
              <a:ext cx="3069504" cy="498794"/>
            </a:xfrm>
            <a:custGeom>
              <a:avLst/>
              <a:gdLst/>
              <a:ahLst/>
              <a:cxnLst/>
              <a:rect l="l" t="t" r="r" b="b"/>
              <a:pathLst>
                <a:path w="3069504" h="498794">
                  <a:moveTo>
                    <a:pt x="0" y="0"/>
                  </a:moveTo>
                  <a:lnTo>
                    <a:pt x="3069504" y="0"/>
                  </a:lnTo>
                  <a:lnTo>
                    <a:pt x="3069504" y="498794"/>
                  </a:lnTo>
                  <a:lnTo>
                    <a:pt x="0" y="498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" name="Group 33"/>
            <p:cNvGrpSpPr/>
            <p:nvPr/>
          </p:nvGrpSpPr>
          <p:grpSpPr>
            <a:xfrm rot="-5400000">
              <a:off x="-54633" y="1139339"/>
              <a:ext cx="665892" cy="529957"/>
              <a:chOff x="0" y="0"/>
              <a:chExt cx="812800" cy="64687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5400000">
              <a:off x="-29148" y="1200280"/>
              <a:ext cx="466372" cy="408075"/>
              <a:chOff x="0" y="0"/>
              <a:chExt cx="812800" cy="7112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846280" y="2089867"/>
            <a:ext cx="407469" cy="2302128"/>
            <a:chOff x="0" y="0"/>
            <a:chExt cx="543291" cy="3069504"/>
          </a:xfrm>
        </p:grpSpPr>
        <p:sp>
          <p:nvSpPr>
            <p:cNvPr id="40" name="Freeform 40"/>
            <p:cNvSpPr/>
            <p:nvPr/>
          </p:nvSpPr>
          <p:spPr>
            <a:xfrm rot="-5400000">
              <a:off x="-1272020" y="1285355"/>
              <a:ext cx="3069504" cy="498794"/>
            </a:xfrm>
            <a:custGeom>
              <a:avLst/>
              <a:gdLst/>
              <a:ahLst/>
              <a:cxnLst/>
              <a:rect l="l" t="t" r="r" b="b"/>
              <a:pathLst>
                <a:path w="3069504" h="498794">
                  <a:moveTo>
                    <a:pt x="0" y="0"/>
                  </a:moveTo>
                  <a:lnTo>
                    <a:pt x="3069504" y="0"/>
                  </a:lnTo>
                  <a:lnTo>
                    <a:pt x="3069504" y="498794"/>
                  </a:lnTo>
                  <a:lnTo>
                    <a:pt x="0" y="498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" name="Group 41"/>
            <p:cNvGrpSpPr/>
            <p:nvPr/>
          </p:nvGrpSpPr>
          <p:grpSpPr>
            <a:xfrm rot="-5400000">
              <a:off x="-54633" y="1139339"/>
              <a:ext cx="665892" cy="529957"/>
              <a:chOff x="0" y="0"/>
              <a:chExt cx="812800" cy="64687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-5400000">
              <a:off x="-29148" y="1200280"/>
              <a:ext cx="466372" cy="408075"/>
              <a:chOff x="0" y="0"/>
              <a:chExt cx="812800" cy="7112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10748164" y="5916827"/>
            <a:ext cx="407469" cy="2302128"/>
            <a:chOff x="0" y="0"/>
            <a:chExt cx="543291" cy="3069504"/>
          </a:xfrm>
        </p:grpSpPr>
        <p:sp>
          <p:nvSpPr>
            <p:cNvPr id="48" name="Freeform 48"/>
            <p:cNvSpPr/>
            <p:nvPr/>
          </p:nvSpPr>
          <p:spPr>
            <a:xfrm rot="-5400000">
              <a:off x="-1272020" y="1285355"/>
              <a:ext cx="3069504" cy="498794"/>
            </a:xfrm>
            <a:custGeom>
              <a:avLst/>
              <a:gdLst/>
              <a:ahLst/>
              <a:cxnLst/>
              <a:rect l="l" t="t" r="r" b="b"/>
              <a:pathLst>
                <a:path w="3069504" h="498794">
                  <a:moveTo>
                    <a:pt x="0" y="0"/>
                  </a:moveTo>
                  <a:lnTo>
                    <a:pt x="3069504" y="0"/>
                  </a:lnTo>
                  <a:lnTo>
                    <a:pt x="3069504" y="498794"/>
                  </a:lnTo>
                  <a:lnTo>
                    <a:pt x="0" y="498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9" name="Group 49"/>
            <p:cNvGrpSpPr/>
            <p:nvPr/>
          </p:nvGrpSpPr>
          <p:grpSpPr>
            <a:xfrm rot="-5400000">
              <a:off x="-54633" y="1139339"/>
              <a:ext cx="665892" cy="529957"/>
              <a:chOff x="0" y="0"/>
              <a:chExt cx="812800" cy="6468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468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6875">
                    <a:moveTo>
                      <a:pt x="406400" y="646875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646875"/>
                    </a:lnTo>
                    <a:close/>
                  </a:path>
                </a:pathLst>
              </a:custGeom>
              <a:solidFill>
                <a:srgbClr val="B41D1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27000" y="27155"/>
                <a:ext cx="558800" cy="319385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 rot="-5400000">
              <a:off x="-29148" y="1200280"/>
              <a:ext cx="466372" cy="408075"/>
              <a:chOff x="0" y="0"/>
              <a:chExt cx="812800" cy="7112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27000" y="31750"/>
                <a:ext cx="558800" cy="349250"/>
              </a:xfrm>
              <a:prstGeom prst="rect">
                <a:avLst/>
              </a:prstGeom>
            </p:spPr>
            <p:txBody>
              <a:bodyPr lIns="48573" tIns="48573" rIns="48573" bIns="48573" rtlCol="0" anchor="ctr"/>
              <a:lstStyle/>
              <a:p>
                <a:pPr algn="ctr">
                  <a:lnSpc>
                    <a:spcPts val="853"/>
                  </a:lnSpc>
                </a:pPr>
                <a:endParaRPr/>
              </a:p>
            </p:txBody>
          </p:sp>
        </p:grpSp>
      </p:grpSp>
      <p:sp>
        <p:nvSpPr>
          <p:cNvPr id="55" name="AutoShape 55"/>
          <p:cNvSpPr/>
          <p:nvPr/>
        </p:nvSpPr>
        <p:spPr>
          <a:xfrm>
            <a:off x="273514" y="9935746"/>
            <a:ext cx="141529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6" name="AutoShape 56"/>
          <p:cNvSpPr/>
          <p:nvPr/>
        </p:nvSpPr>
        <p:spPr>
          <a:xfrm flipV="1">
            <a:off x="4252554" y="9935746"/>
            <a:ext cx="11628531" cy="95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" name="TextBox 57"/>
          <p:cNvSpPr txBox="1"/>
          <p:nvPr/>
        </p:nvSpPr>
        <p:spPr>
          <a:xfrm>
            <a:off x="1792409" y="9765909"/>
            <a:ext cx="3049162" cy="27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5"/>
              </a:lnSpc>
            </a:pPr>
            <a:r>
              <a:rPr lang="en-US" sz="1625">
                <a:solidFill>
                  <a:srgbClr val="000000"/>
                </a:solidFill>
                <a:latin typeface="Geomanist 1"/>
              </a:rPr>
              <a:t>Protect.Audit.Detect.React.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420706" y="9167597"/>
            <a:ext cx="5446588" cy="334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1896">
                <a:solidFill>
                  <a:srgbClr val="D62A29">
                    <a:alpha val="25882"/>
                  </a:srgbClr>
                </a:solidFill>
                <a:latin typeface="Geomanist 2"/>
              </a:rPr>
              <a:t>T R U S T  -  I N N O V A T I O N  -  E X C E L L E N C 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3498495"/>
            <a:ext cx="13708378" cy="3290011"/>
          </a:xfrm>
          <a:custGeom>
            <a:avLst/>
            <a:gdLst/>
            <a:ahLst/>
            <a:cxnLst/>
            <a:rect l="l" t="t" r="r" b="b"/>
            <a:pathLst>
              <a:path w="13708378" h="3290011">
                <a:moveTo>
                  <a:pt x="0" y="0"/>
                </a:moveTo>
                <a:lnTo>
                  <a:pt x="13708378" y="0"/>
                </a:lnTo>
                <a:lnTo>
                  <a:pt x="13708378" y="3290010"/>
                </a:lnTo>
                <a:lnTo>
                  <a:pt x="0" y="3290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258</Words>
  <Application>Microsoft Office PowerPoint</Application>
  <PresentationFormat>Personnalisé</PresentationFormat>
  <Paragraphs>63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Geomanist 2</vt:lpstr>
      <vt:lpstr>Geomanist 1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CERT Sébastien</dc:title>
  <dc:creator>Sébastien MASSE</dc:creator>
  <cp:lastModifiedBy>Sébastien MASSE</cp:lastModifiedBy>
  <cp:revision>4</cp:revision>
  <dcterms:created xsi:type="dcterms:W3CDTF">2006-08-16T00:00:00Z</dcterms:created>
  <dcterms:modified xsi:type="dcterms:W3CDTF">2024-05-15T14:43:57Z</dcterms:modified>
  <dc:identifier>DAGEc9y62Ns</dc:identifier>
</cp:coreProperties>
</file>