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21"/>
  </p:notesMasterIdLst>
  <p:sldIdLst>
    <p:sldId id="4333" r:id="rId5"/>
    <p:sldId id="4354" r:id="rId6"/>
    <p:sldId id="4353" r:id="rId7"/>
    <p:sldId id="4352" r:id="rId8"/>
    <p:sldId id="4358" r:id="rId9"/>
    <p:sldId id="4355" r:id="rId10"/>
    <p:sldId id="4359" r:id="rId11"/>
    <p:sldId id="4344" r:id="rId12"/>
    <p:sldId id="4348" r:id="rId13"/>
    <p:sldId id="4343" r:id="rId14"/>
    <p:sldId id="4346" r:id="rId15"/>
    <p:sldId id="4347" r:id="rId16"/>
    <p:sldId id="261" r:id="rId17"/>
    <p:sldId id="4357" r:id="rId18"/>
    <p:sldId id="4356" r:id="rId19"/>
    <p:sldId id="436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99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22D493-2C0F-6971-7BE9-C75A9EF843F2}" name="Paul Salazar Mora" initials="PM" userId="S::phys1437@ox.ac.uk::5049eae1-8490-43ba-9042-9865f9c1cf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ansell" initials="LM" lastIdx="1" clrIdx="0">
    <p:extLst>
      <p:ext uri="{19B8F6BF-5375-455C-9EA6-DF929625EA0E}">
        <p15:presenceInfo xmlns:p15="http://schemas.microsoft.com/office/powerpoint/2012/main" userId="S-1-5-21-2510641317-1238086002-3281934144-37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3"/>
    <p:restoredTop sz="73083"/>
  </p:normalViewPr>
  <p:slideViewPr>
    <p:cSldViewPr snapToGrid="0">
      <p:cViewPr varScale="1">
        <p:scale>
          <a:sx n="80" d="100"/>
          <a:sy n="80" d="100"/>
        </p:scale>
        <p:origin x="2152" y="192"/>
      </p:cViewPr>
      <p:guideLst>
        <p:guide pos="1799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92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C2617-9F55-2B44-B4E7-F4141153731D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281F85-3746-7E4C-9638-4764159BA28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CISO</a:t>
          </a:r>
        </a:p>
      </dgm:t>
    </dgm:pt>
    <dgm:pt modelId="{848ABB03-FC98-F345-B8F0-642981350B52}" type="parTrans" cxnId="{F27E3DC6-F7C8-D84D-B256-D99075488130}">
      <dgm:prSet/>
      <dgm:spPr/>
      <dgm:t>
        <a:bodyPr/>
        <a:lstStyle/>
        <a:p>
          <a:endParaRPr lang="en-GB"/>
        </a:p>
      </dgm:t>
    </dgm:pt>
    <dgm:pt modelId="{7213B240-0D17-3548-915C-11C65FEC59F2}" type="sibTrans" cxnId="{F27E3DC6-F7C8-D84D-B256-D99075488130}">
      <dgm:prSet/>
      <dgm:spPr/>
      <dgm:t>
        <a:bodyPr/>
        <a:lstStyle/>
        <a:p>
          <a:endParaRPr lang="en-GB"/>
        </a:p>
      </dgm:t>
    </dgm:pt>
    <dgm:pt modelId="{E87CB76E-45A8-1345-8D71-22B7E8707CAD}">
      <dgm:prSet phldrT="[Text]" custT="1"/>
      <dgm:spPr/>
      <dgm:t>
        <a:bodyPr/>
        <a:lstStyle/>
        <a:p>
          <a:r>
            <a:rPr lang="en-GB" sz="2000" b="1" dirty="0" err="1">
              <a:solidFill>
                <a:schemeClr val="accent1">
                  <a:lumMod val="75000"/>
                </a:schemeClr>
              </a:solidFill>
            </a:rPr>
            <a:t>OxCERT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(8</a:t>
          </a:r>
          <a:r>
            <a:rPr lang="en-GB" sz="2000" dirty="0">
              <a:solidFill>
                <a:schemeClr val="accent1">
                  <a:lumMod val="75000"/>
                </a:schemeClr>
              </a:solidFill>
            </a:rPr>
            <a:t>)</a:t>
          </a:r>
        </a:p>
      </dgm:t>
    </dgm:pt>
    <dgm:pt modelId="{09908A36-AB8F-4245-BFAC-DC7279856B8A}" type="parTrans" cxnId="{000E2521-C32E-D847-8C31-D3278B8F6190}">
      <dgm:prSet/>
      <dgm:spPr/>
      <dgm:t>
        <a:bodyPr/>
        <a:lstStyle/>
        <a:p>
          <a:endParaRPr lang="en-GB"/>
        </a:p>
      </dgm:t>
    </dgm:pt>
    <dgm:pt modelId="{1E7E848B-35AF-3F4B-83EE-EA5FB51EEB52}" type="sibTrans" cxnId="{000E2521-C32E-D847-8C31-D3278B8F6190}">
      <dgm:prSet/>
      <dgm:spPr/>
      <dgm:t>
        <a:bodyPr/>
        <a:lstStyle/>
        <a:p>
          <a:endParaRPr lang="en-GB"/>
        </a:p>
      </dgm:t>
    </dgm:pt>
    <dgm:pt modelId="{15C2A999-0AC0-0540-BB55-E3829F7B2783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GRC(6)</a:t>
          </a:r>
        </a:p>
      </dgm:t>
    </dgm:pt>
    <dgm:pt modelId="{3E9C401B-B74F-FA4B-8397-E0D637E868CC}" type="parTrans" cxnId="{8D9054A9-16BF-904A-BCBF-B73371794681}">
      <dgm:prSet/>
      <dgm:spPr/>
      <dgm:t>
        <a:bodyPr/>
        <a:lstStyle/>
        <a:p>
          <a:endParaRPr lang="en-GB"/>
        </a:p>
      </dgm:t>
    </dgm:pt>
    <dgm:pt modelId="{67EE2AF8-CD5C-004F-B6C2-30F2672BC368}" type="sibTrans" cxnId="{8D9054A9-16BF-904A-BCBF-B73371794681}">
      <dgm:prSet/>
      <dgm:spPr/>
      <dgm:t>
        <a:bodyPr/>
        <a:lstStyle/>
        <a:p>
          <a:endParaRPr lang="en-GB"/>
        </a:p>
      </dgm:t>
    </dgm:pt>
    <dgm:pt modelId="{2EFDFBC6-87D0-2C4F-9262-BFDD718F17E7}" type="pres">
      <dgm:prSet presAssocID="{DEFC2617-9F55-2B44-B4E7-F414115373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17345A-BB34-6045-BFB1-48E0CB6546FD}" type="pres">
      <dgm:prSet presAssocID="{46281F85-3746-7E4C-9638-4764159BA280}" presName="hierRoot1" presStyleCnt="0"/>
      <dgm:spPr/>
    </dgm:pt>
    <dgm:pt modelId="{A2675D9E-C771-EC4B-9DED-CDA700A7D9D9}" type="pres">
      <dgm:prSet presAssocID="{46281F85-3746-7E4C-9638-4764159BA280}" presName="composite" presStyleCnt="0"/>
      <dgm:spPr/>
    </dgm:pt>
    <dgm:pt modelId="{9D8FF6A9-C789-2C4B-8A3C-D9EBDA5F92B8}" type="pres">
      <dgm:prSet presAssocID="{46281F85-3746-7E4C-9638-4764159BA280}" presName="background" presStyleLbl="node0" presStyleIdx="0" presStyleCnt="1"/>
      <dgm:spPr/>
    </dgm:pt>
    <dgm:pt modelId="{3FE4B4F5-2415-8741-9712-662EC2D3F26B}" type="pres">
      <dgm:prSet presAssocID="{46281F85-3746-7E4C-9638-4764159BA280}" presName="text" presStyleLbl="fgAcc0" presStyleIdx="0" presStyleCnt="1" custLinFactNeighborX="-2838" custLinFactNeighborY="-4417">
        <dgm:presLayoutVars>
          <dgm:chPref val="3"/>
        </dgm:presLayoutVars>
      </dgm:prSet>
      <dgm:spPr/>
    </dgm:pt>
    <dgm:pt modelId="{2B728B74-7CD2-D04F-84C4-0065EFE76ED5}" type="pres">
      <dgm:prSet presAssocID="{46281F85-3746-7E4C-9638-4764159BA280}" presName="hierChild2" presStyleCnt="0"/>
      <dgm:spPr/>
    </dgm:pt>
    <dgm:pt modelId="{00F6A67D-206D-AD4A-A2A3-B6B556D04667}" type="pres">
      <dgm:prSet presAssocID="{09908A36-AB8F-4245-BFAC-DC7279856B8A}" presName="Name10" presStyleLbl="parChTrans1D2" presStyleIdx="0" presStyleCnt="2"/>
      <dgm:spPr/>
    </dgm:pt>
    <dgm:pt modelId="{4304AA31-4664-0342-8340-C6B202B1ABDC}" type="pres">
      <dgm:prSet presAssocID="{E87CB76E-45A8-1345-8D71-22B7E8707CAD}" presName="hierRoot2" presStyleCnt="0"/>
      <dgm:spPr/>
    </dgm:pt>
    <dgm:pt modelId="{E879BD1D-221C-5647-A4E3-EE24FD6B7EDB}" type="pres">
      <dgm:prSet presAssocID="{E87CB76E-45A8-1345-8D71-22B7E8707CAD}" presName="composite2" presStyleCnt="0"/>
      <dgm:spPr/>
    </dgm:pt>
    <dgm:pt modelId="{F1FC9188-AB7D-5B4C-8DB7-3807E5FEBBC5}" type="pres">
      <dgm:prSet presAssocID="{E87CB76E-45A8-1345-8D71-22B7E8707CAD}" presName="background2" presStyleLbl="node2" presStyleIdx="0" presStyleCnt="2"/>
      <dgm:spPr/>
    </dgm:pt>
    <dgm:pt modelId="{E00BF52F-6885-7942-8BF1-45E46C41F40B}" type="pres">
      <dgm:prSet presAssocID="{E87CB76E-45A8-1345-8D71-22B7E8707CAD}" presName="text2" presStyleLbl="fgAcc2" presStyleIdx="0" presStyleCnt="2">
        <dgm:presLayoutVars>
          <dgm:chPref val="3"/>
        </dgm:presLayoutVars>
      </dgm:prSet>
      <dgm:spPr/>
    </dgm:pt>
    <dgm:pt modelId="{A4CD87D1-72E7-7443-A5D4-807342D7F16E}" type="pres">
      <dgm:prSet presAssocID="{E87CB76E-45A8-1345-8D71-22B7E8707CAD}" presName="hierChild3" presStyleCnt="0"/>
      <dgm:spPr/>
    </dgm:pt>
    <dgm:pt modelId="{DBD221B6-6AFE-3440-B9E4-6130A8874AC7}" type="pres">
      <dgm:prSet presAssocID="{3E9C401B-B74F-FA4B-8397-E0D637E868CC}" presName="Name10" presStyleLbl="parChTrans1D2" presStyleIdx="1" presStyleCnt="2"/>
      <dgm:spPr/>
    </dgm:pt>
    <dgm:pt modelId="{DD24EED8-109A-1549-80BD-516C50F4926C}" type="pres">
      <dgm:prSet presAssocID="{15C2A999-0AC0-0540-BB55-E3829F7B2783}" presName="hierRoot2" presStyleCnt="0"/>
      <dgm:spPr/>
    </dgm:pt>
    <dgm:pt modelId="{01B441CC-5A75-C446-BF11-0D093E51F3C4}" type="pres">
      <dgm:prSet presAssocID="{15C2A999-0AC0-0540-BB55-E3829F7B2783}" presName="composite2" presStyleCnt="0"/>
      <dgm:spPr/>
    </dgm:pt>
    <dgm:pt modelId="{8082E271-753C-7840-8D24-888AA298552E}" type="pres">
      <dgm:prSet presAssocID="{15C2A999-0AC0-0540-BB55-E3829F7B2783}" presName="background2" presStyleLbl="node2" presStyleIdx="1" presStyleCnt="2"/>
      <dgm:spPr/>
    </dgm:pt>
    <dgm:pt modelId="{0F49F446-D548-F846-A4C2-EC5D8417989D}" type="pres">
      <dgm:prSet presAssocID="{15C2A999-0AC0-0540-BB55-E3829F7B2783}" presName="text2" presStyleLbl="fgAcc2" presStyleIdx="1" presStyleCnt="2">
        <dgm:presLayoutVars>
          <dgm:chPref val="3"/>
        </dgm:presLayoutVars>
      </dgm:prSet>
      <dgm:spPr/>
    </dgm:pt>
    <dgm:pt modelId="{F9499C44-AFD2-DC48-B63E-44ADA06BD0C7}" type="pres">
      <dgm:prSet presAssocID="{15C2A999-0AC0-0540-BB55-E3829F7B2783}" presName="hierChild3" presStyleCnt="0"/>
      <dgm:spPr/>
    </dgm:pt>
  </dgm:ptLst>
  <dgm:cxnLst>
    <dgm:cxn modelId="{000E2521-C32E-D847-8C31-D3278B8F6190}" srcId="{46281F85-3746-7E4C-9638-4764159BA280}" destId="{E87CB76E-45A8-1345-8D71-22B7E8707CAD}" srcOrd="0" destOrd="0" parTransId="{09908A36-AB8F-4245-BFAC-DC7279856B8A}" sibTransId="{1E7E848B-35AF-3F4B-83EE-EA5FB51EEB52}"/>
    <dgm:cxn modelId="{FD97FB2E-C6D3-4B45-BD52-63DA14281A59}" type="presOf" srcId="{15C2A999-0AC0-0540-BB55-E3829F7B2783}" destId="{0F49F446-D548-F846-A4C2-EC5D8417989D}" srcOrd="0" destOrd="0" presId="urn:microsoft.com/office/officeart/2005/8/layout/hierarchy1"/>
    <dgm:cxn modelId="{1DED672F-15EB-A84E-A9DD-4579C47D49ED}" type="presOf" srcId="{E87CB76E-45A8-1345-8D71-22B7E8707CAD}" destId="{E00BF52F-6885-7942-8BF1-45E46C41F40B}" srcOrd="0" destOrd="0" presId="urn:microsoft.com/office/officeart/2005/8/layout/hierarchy1"/>
    <dgm:cxn modelId="{484CE82F-B103-6843-8D78-DF5D43CBE650}" type="presOf" srcId="{46281F85-3746-7E4C-9638-4764159BA280}" destId="{3FE4B4F5-2415-8741-9712-662EC2D3F26B}" srcOrd="0" destOrd="0" presId="urn:microsoft.com/office/officeart/2005/8/layout/hierarchy1"/>
    <dgm:cxn modelId="{26186238-269A-8140-914F-5AFE3B5257D5}" type="presOf" srcId="{09908A36-AB8F-4245-BFAC-DC7279856B8A}" destId="{00F6A67D-206D-AD4A-A2A3-B6B556D04667}" srcOrd="0" destOrd="0" presId="urn:microsoft.com/office/officeart/2005/8/layout/hierarchy1"/>
    <dgm:cxn modelId="{6411D847-9F0C-4442-9EBC-2FF6B5AD103F}" type="presOf" srcId="{DEFC2617-9F55-2B44-B4E7-F4141153731D}" destId="{2EFDFBC6-87D0-2C4F-9262-BFDD718F17E7}" srcOrd="0" destOrd="0" presId="urn:microsoft.com/office/officeart/2005/8/layout/hierarchy1"/>
    <dgm:cxn modelId="{8D9054A9-16BF-904A-BCBF-B73371794681}" srcId="{46281F85-3746-7E4C-9638-4764159BA280}" destId="{15C2A999-0AC0-0540-BB55-E3829F7B2783}" srcOrd="1" destOrd="0" parTransId="{3E9C401B-B74F-FA4B-8397-E0D637E868CC}" sibTransId="{67EE2AF8-CD5C-004F-B6C2-30F2672BC368}"/>
    <dgm:cxn modelId="{F27E3DC6-F7C8-D84D-B256-D99075488130}" srcId="{DEFC2617-9F55-2B44-B4E7-F4141153731D}" destId="{46281F85-3746-7E4C-9638-4764159BA280}" srcOrd="0" destOrd="0" parTransId="{848ABB03-FC98-F345-B8F0-642981350B52}" sibTransId="{7213B240-0D17-3548-915C-11C65FEC59F2}"/>
    <dgm:cxn modelId="{58378FCB-5560-584F-999C-D62CBAD2CE04}" type="presOf" srcId="{3E9C401B-B74F-FA4B-8397-E0D637E868CC}" destId="{DBD221B6-6AFE-3440-B9E4-6130A8874AC7}" srcOrd="0" destOrd="0" presId="urn:microsoft.com/office/officeart/2005/8/layout/hierarchy1"/>
    <dgm:cxn modelId="{CF597397-F81B-9C4D-A118-296801EEB620}" type="presParOf" srcId="{2EFDFBC6-87D0-2C4F-9262-BFDD718F17E7}" destId="{BE17345A-BB34-6045-BFB1-48E0CB6546FD}" srcOrd="0" destOrd="0" presId="urn:microsoft.com/office/officeart/2005/8/layout/hierarchy1"/>
    <dgm:cxn modelId="{C9C69889-C118-B245-8F7A-952D089B860F}" type="presParOf" srcId="{BE17345A-BB34-6045-BFB1-48E0CB6546FD}" destId="{A2675D9E-C771-EC4B-9DED-CDA700A7D9D9}" srcOrd="0" destOrd="0" presId="urn:microsoft.com/office/officeart/2005/8/layout/hierarchy1"/>
    <dgm:cxn modelId="{CC684BB6-43CD-214E-91EA-54C2A6886B71}" type="presParOf" srcId="{A2675D9E-C771-EC4B-9DED-CDA700A7D9D9}" destId="{9D8FF6A9-C789-2C4B-8A3C-D9EBDA5F92B8}" srcOrd="0" destOrd="0" presId="urn:microsoft.com/office/officeart/2005/8/layout/hierarchy1"/>
    <dgm:cxn modelId="{08864FF1-BA86-8047-B184-CDCB681F5412}" type="presParOf" srcId="{A2675D9E-C771-EC4B-9DED-CDA700A7D9D9}" destId="{3FE4B4F5-2415-8741-9712-662EC2D3F26B}" srcOrd="1" destOrd="0" presId="urn:microsoft.com/office/officeart/2005/8/layout/hierarchy1"/>
    <dgm:cxn modelId="{29DDD8F0-B609-A64D-B072-0D7900F685D5}" type="presParOf" srcId="{BE17345A-BB34-6045-BFB1-48E0CB6546FD}" destId="{2B728B74-7CD2-D04F-84C4-0065EFE76ED5}" srcOrd="1" destOrd="0" presId="urn:microsoft.com/office/officeart/2005/8/layout/hierarchy1"/>
    <dgm:cxn modelId="{56F18294-6733-6044-8171-59AE3798B307}" type="presParOf" srcId="{2B728B74-7CD2-D04F-84C4-0065EFE76ED5}" destId="{00F6A67D-206D-AD4A-A2A3-B6B556D04667}" srcOrd="0" destOrd="0" presId="urn:microsoft.com/office/officeart/2005/8/layout/hierarchy1"/>
    <dgm:cxn modelId="{0396E4D4-13E9-1845-A0FB-6654D36CE980}" type="presParOf" srcId="{2B728B74-7CD2-D04F-84C4-0065EFE76ED5}" destId="{4304AA31-4664-0342-8340-C6B202B1ABDC}" srcOrd="1" destOrd="0" presId="urn:microsoft.com/office/officeart/2005/8/layout/hierarchy1"/>
    <dgm:cxn modelId="{72C30656-76CE-EF4F-8532-96E137BBD79D}" type="presParOf" srcId="{4304AA31-4664-0342-8340-C6B202B1ABDC}" destId="{E879BD1D-221C-5647-A4E3-EE24FD6B7EDB}" srcOrd="0" destOrd="0" presId="urn:microsoft.com/office/officeart/2005/8/layout/hierarchy1"/>
    <dgm:cxn modelId="{9E6F7D85-5E58-404E-A2CE-5E76E0BA9300}" type="presParOf" srcId="{E879BD1D-221C-5647-A4E3-EE24FD6B7EDB}" destId="{F1FC9188-AB7D-5B4C-8DB7-3807E5FEBBC5}" srcOrd="0" destOrd="0" presId="urn:microsoft.com/office/officeart/2005/8/layout/hierarchy1"/>
    <dgm:cxn modelId="{25C0F531-21FC-DD4B-8A24-E5D2A5F1FE14}" type="presParOf" srcId="{E879BD1D-221C-5647-A4E3-EE24FD6B7EDB}" destId="{E00BF52F-6885-7942-8BF1-45E46C41F40B}" srcOrd="1" destOrd="0" presId="urn:microsoft.com/office/officeart/2005/8/layout/hierarchy1"/>
    <dgm:cxn modelId="{AB1341B8-3620-AD40-8893-9193D6F7F152}" type="presParOf" srcId="{4304AA31-4664-0342-8340-C6B202B1ABDC}" destId="{A4CD87D1-72E7-7443-A5D4-807342D7F16E}" srcOrd="1" destOrd="0" presId="urn:microsoft.com/office/officeart/2005/8/layout/hierarchy1"/>
    <dgm:cxn modelId="{5AD64AB3-DD7D-FE4F-8BCA-269E1AC92FF2}" type="presParOf" srcId="{2B728B74-7CD2-D04F-84C4-0065EFE76ED5}" destId="{DBD221B6-6AFE-3440-B9E4-6130A8874AC7}" srcOrd="2" destOrd="0" presId="urn:microsoft.com/office/officeart/2005/8/layout/hierarchy1"/>
    <dgm:cxn modelId="{89E1A30C-AFFE-4E4E-B376-5D724A326641}" type="presParOf" srcId="{2B728B74-7CD2-D04F-84C4-0065EFE76ED5}" destId="{DD24EED8-109A-1549-80BD-516C50F4926C}" srcOrd="3" destOrd="0" presId="urn:microsoft.com/office/officeart/2005/8/layout/hierarchy1"/>
    <dgm:cxn modelId="{D42967BF-31CA-BA45-9451-300C430AF84D}" type="presParOf" srcId="{DD24EED8-109A-1549-80BD-516C50F4926C}" destId="{01B441CC-5A75-C446-BF11-0D093E51F3C4}" srcOrd="0" destOrd="0" presId="urn:microsoft.com/office/officeart/2005/8/layout/hierarchy1"/>
    <dgm:cxn modelId="{0B466E1D-B27E-C34C-9D06-30960C66594B}" type="presParOf" srcId="{01B441CC-5A75-C446-BF11-0D093E51F3C4}" destId="{8082E271-753C-7840-8D24-888AA298552E}" srcOrd="0" destOrd="0" presId="urn:microsoft.com/office/officeart/2005/8/layout/hierarchy1"/>
    <dgm:cxn modelId="{668BABA9-1AD2-DC4C-8995-25AB3CB285A6}" type="presParOf" srcId="{01B441CC-5A75-C446-BF11-0D093E51F3C4}" destId="{0F49F446-D548-F846-A4C2-EC5D8417989D}" srcOrd="1" destOrd="0" presId="urn:microsoft.com/office/officeart/2005/8/layout/hierarchy1"/>
    <dgm:cxn modelId="{0760C9C1-088D-C14B-9B6B-9179F1C0D575}" type="presParOf" srcId="{DD24EED8-109A-1549-80BD-516C50F4926C}" destId="{F9499C44-AFD2-DC48-B63E-44ADA06BD0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221B6-6AFE-3440-B9E4-6130A8874AC7}">
      <dsp:nvSpPr>
        <dsp:cNvPr id="0" name=""/>
        <dsp:cNvSpPr/>
      </dsp:nvSpPr>
      <dsp:spPr>
        <a:xfrm>
          <a:off x="1562315" y="1786372"/>
          <a:ext cx="922504" cy="46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68"/>
              </a:lnTo>
              <a:lnTo>
                <a:pt x="922504" y="326368"/>
              </a:lnTo>
              <a:lnTo>
                <a:pt x="922504" y="460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6A67D-206D-AD4A-A2A3-B6B556D04667}">
      <dsp:nvSpPr>
        <dsp:cNvPr id="0" name=""/>
        <dsp:cNvSpPr/>
      </dsp:nvSpPr>
      <dsp:spPr>
        <a:xfrm>
          <a:off x="721690" y="1786372"/>
          <a:ext cx="840624" cy="460005"/>
        </a:xfrm>
        <a:custGeom>
          <a:avLst/>
          <a:gdLst/>
          <a:ahLst/>
          <a:cxnLst/>
          <a:rect l="0" t="0" r="0" b="0"/>
          <a:pathLst>
            <a:path>
              <a:moveTo>
                <a:pt x="840624" y="0"/>
              </a:moveTo>
              <a:lnTo>
                <a:pt x="840624" y="326368"/>
              </a:lnTo>
              <a:lnTo>
                <a:pt x="0" y="326368"/>
              </a:lnTo>
              <a:lnTo>
                <a:pt x="0" y="460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FF6A9-C789-2C4B-8A3C-D9EBDA5F92B8}">
      <dsp:nvSpPr>
        <dsp:cNvPr id="0" name=""/>
        <dsp:cNvSpPr/>
      </dsp:nvSpPr>
      <dsp:spPr>
        <a:xfrm>
          <a:off x="841035" y="870347"/>
          <a:ext cx="1442559" cy="916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4B4F5-2415-8741-9712-662EC2D3F26B}">
      <dsp:nvSpPr>
        <dsp:cNvPr id="0" name=""/>
        <dsp:cNvSpPr/>
      </dsp:nvSpPr>
      <dsp:spPr>
        <a:xfrm>
          <a:off x="1001319" y="1022617"/>
          <a:ext cx="1442559" cy="91602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CISO</a:t>
          </a:r>
        </a:p>
      </dsp:txBody>
      <dsp:txXfrm>
        <a:off x="1028148" y="1049446"/>
        <a:ext cx="1388901" cy="862367"/>
      </dsp:txXfrm>
    </dsp:sp>
    <dsp:sp modelId="{F1FC9188-AB7D-5B4C-8DB7-3807E5FEBBC5}">
      <dsp:nvSpPr>
        <dsp:cNvPr id="0" name=""/>
        <dsp:cNvSpPr/>
      </dsp:nvSpPr>
      <dsp:spPr>
        <a:xfrm>
          <a:off x="410" y="2246378"/>
          <a:ext cx="1442559" cy="916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BF52F-6885-7942-8BF1-45E46C41F40B}">
      <dsp:nvSpPr>
        <dsp:cNvPr id="0" name=""/>
        <dsp:cNvSpPr/>
      </dsp:nvSpPr>
      <dsp:spPr>
        <a:xfrm>
          <a:off x="160695" y="2398648"/>
          <a:ext cx="1442559" cy="916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1">
                  <a:lumMod val="75000"/>
                </a:schemeClr>
              </a:solidFill>
            </a:rPr>
            <a:t>OxCERT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(8</a:t>
          </a: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)</a:t>
          </a:r>
        </a:p>
      </dsp:txBody>
      <dsp:txXfrm>
        <a:off x="187524" y="2425477"/>
        <a:ext cx="1388901" cy="862367"/>
      </dsp:txXfrm>
    </dsp:sp>
    <dsp:sp modelId="{8082E271-753C-7840-8D24-888AA298552E}">
      <dsp:nvSpPr>
        <dsp:cNvPr id="0" name=""/>
        <dsp:cNvSpPr/>
      </dsp:nvSpPr>
      <dsp:spPr>
        <a:xfrm>
          <a:off x="1763539" y="2246378"/>
          <a:ext cx="1442559" cy="916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9F446-D548-F846-A4C2-EC5D8417989D}">
      <dsp:nvSpPr>
        <dsp:cNvPr id="0" name=""/>
        <dsp:cNvSpPr/>
      </dsp:nvSpPr>
      <dsp:spPr>
        <a:xfrm>
          <a:off x="1923824" y="2398648"/>
          <a:ext cx="1442559" cy="916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GRC(6)</a:t>
          </a:r>
        </a:p>
      </dsp:txBody>
      <dsp:txXfrm>
        <a:off x="1950653" y="2425477"/>
        <a:ext cx="1388901" cy="86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0834-2FF9-1943-8B58-2F914B5C721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9397B-843D-6245-AD44-A82957ED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Good afternoon Everyone,  My name is Kashif Mohammad and I am head of Information Security operations Team at the University of Oxford.   This is the first time, I am attending a Trusted Introducer Event so I will take this opportunity to give a brief overview of University of Oxford InfoSec Team and why Oxford University is a unique institution in term of managing cyber security</a:t>
            </a:r>
          </a:p>
          <a:p>
            <a:endParaRPr lang="en-US" dirty="0"/>
          </a:p>
          <a:p>
            <a:r>
              <a:rPr lang="en-US" dirty="0"/>
              <a:t>Then I </a:t>
            </a:r>
            <a:r>
              <a:rPr lang="en-US"/>
              <a:t>will go topic </a:t>
            </a:r>
            <a:r>
              <a:rPr lang="en-US" dirty="0"/>
              <a:t>of this presentation is Network Security Monitoring at 100Gbps.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1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7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8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2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2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7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7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9397B-843D-6245-AD44-A82957EDE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3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4443153"/>
          </a:xfrm>
          <a:prstGeom prst="rect">
            <a:avLst/>
          </a:prstGeom>
          <a:solidFill>
            <a:srgbClr val="002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FoundrySterling-Medium" panose="00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3154"/>
            <a:ext cx="12192000" cy="2414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2762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719" y="4179334"/>
            <a:ext cx="9144000" cy="8977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1760"/>
            <a:ext cx="2743200" cy="25971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26/09/2023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1760"/>
            <a:ext cx="4114800" cy="25971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1760"/>
            <a:ext cx="2743200" cy="25971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000" y="174131"/>
            <a:ext cx="556552" cy="559661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D4FE9039-ABB4-2E89-961A-83B4CF65D1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19" y="73502"/>
            <a:ext cx="828681" cy="8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27/02/2023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8371"/>
            <a:ext cx="8509000" cy="570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7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71"/>
            <a:ext cx="8509000" cy="570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1760"/>
            <a:ext cx="2743200" cy="25971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27/02/2023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1760"/>
            <a:ext cx="4114800" cy="25971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1760"/>
            <a:ext cx="2743200" cy="25971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0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27/02/2023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835"/>
            <a:ext cx="5181600" cy="4618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835"/>
            <a:ext cx="5181600" cy="4618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27/02/2023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78371"/>
            <a:ext cx="8509000" cy="570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14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27/02/2023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8371"/>
            <a:ext cx="8509000" cy="570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07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26/09/2023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78371"/>
            <a:ext cx="8509000" cy="570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28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26/09/2023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www.infosec.ox.ac.uk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2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72" userDrawn="1">
          <p15:clr>
            <a:srgbClr val="FBAE40"/>
          </p15:clr>
        </p15:guide>
        <p15:guide id="2" pos="3160" userDrawn="1">
          <p15:clr>
            <a:srgbClr val="FBAE40"/>
          </p15:clr>
        </p15:guide>
        <p15:guide id="3" pos="6131" userDrawn="1">
          <p15:clr>
            <a:srgbClr val="FBAE40"/>
          </p15:clr>
        </p15:guide>
        <p15:guide id="5" pos="452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63337"/>
            <a:ext cx="6172200" cy="419771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63338"/>
            <a:ext cx="3932237" cy="4205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27/02/2023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78371"/>
            <a:ext cx="8509000" cy="570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663337"/>
            <a:ext cx="6172200" cy="41977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63338"/>
            <a:ext cx="3932237" cy="42056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26/09/2023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78371"/>
            <a:ext cx="8509000" cy="570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46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43415"/>
            <a:ext cx="8416108" cy="565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3627"/>
            <a:ext cx="10515600" cy="458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12192000" cy="852594"/>
          </a:xfrm>
          <a:prstGeom prst="rect">
            <a:avLst/>
          </a:prstGeom>
          <a:solidFill>
            <a:srgbClr val="00204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1760"/>
            <a:ext cx="2743200" cy="25971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26/09/2023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1760"/>
            <a:ext cx="4114800" cy="25971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www.infosec.ox.ac.uk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1760"/>
            <a:ext cx="2743200" cy="25971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7D7C33D-F8F8-4C4B-AB02-036749FE921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55001"/>
            <a:ext cx="556552" cy="559661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5BEDA968-366B-87B1-B53F-8C1BB77F2E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18" y="25665"/>
            <a:ext cx="828681" cy="8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4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vma/SEPTun-Mark-I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7.png"/><Relationship Id="rId9" Type="http://schemas.openxmlformats.org/officeDocument/2006/relationships/diagramData" Target="../diagrams/data1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B966-8E59-4682-1AA6-BF542CCF1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577" y="162793"/>
            <a:ext cx="9651976" cy="2445804"/>
          </a:xfrm>
        </p:spPr>
        <p:txBody>
          <a:bodyPr>
            <a:normAutofit/>
          </a:bodyPr>
          <a:lstStyle/>
          <a:p>
            <a:r>
              <a:rPr lang="en-US" sz="7200" dirty="0"/>
              <a:t>Network Security Monitoring at 100Gbps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3B673-C8F6-1627-2C95-BAA23F9A5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788" y="3130062"/>
            <a:ext cx="8983765" cy="2585085"/>
          </a:xfrm>
        </p:spPr>
        <p:txBody>
          <a:bodyPr>
            <a:normAutofit fontScale="77500" lnSpcReduction="20000"/>
          </a:bodyPr>
          <a:lstStyle/>
          <a:p>
            <a:r>
              <a:rPr lang="en-US" sz="5800" dirty="0"/>
              <a:t>Kashif Mohammad</a:t>
            </a:r>
          </a:p>
          <a:p>
            <a:endParaRPr lang="en-US" sz="5800" dirty="0"/>
          </a:p>
          <a:p>
            <a:r>
              <a:rPr lang="en-US" sz="4800" dirty="0"/>
              <a:t>University of Oxford </a:t>
            </a:r>
          </a:p>
          <a:p>
            <a:r>
              <a:rPr lang="en-US" sz="4800" dirty="0"/>
              <a:t>Information Security</a:t>
            </a:r>
            <a:r>
              <a:rPr lang="en-US" dirty="0"/>
              <a:t>   </a:t>
            </a:r>
            <a:r>
              <a:rPr lang="en-US" sz="4400" dirty="0"/>
              <a:t>Operations Team(</a:t>
            </a:r>
            <a:r>
              <a:rPr lang="en-US" sz="4400" dirty="0" err="1"/>
              <a:t>OxCERT</a:t>
            </a:r>
            <a:r>
              <a:rPr lang="en-US" sz="4400" dirty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9CC11-6B2B-F56E-9C2A-F561888409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27/02/2023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3BAFB-40D6-3CF6-F609-385439710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B2078-76A0-7B0A-D3A1-8589D85B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6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E4D3A-4385-010D-6E2B-DF933D57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332E9-4A65-A6A8-C4B9-FE384642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D755D-AEB9-811F-8022-2600AC8F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8C27F9-8211-7888-302D-7F5E0813F984}"/>
              </a:ext>
            </a:extLst>
          </p:cNvPr>
          <p:cNvSpPr/>
          <p:nvPr/>
        </p:nvSpPr>
        <p:spPr>
          <a:xfrm>
            <a:off x="1591235" y="1971084"/>
            <a:ext cx="1990165" cy="987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ricata 3.0.2 released - Suricata">
            <a:extLst>
              <a:ext uri="{FF2B5EF4-FFF2-40B4-BE49-F238E27FC236}">
                <a16:creationId xmlns:a16="http://schemas.microsoft.com/office/drawing/2014/main" id="{7967F70C-6721-0576-CA21-A4FFE2E6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" y="3429000"/>
            <a:ext cx="2445185" cy="244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erging Threats Pro | Lafayette, IN, USA Startup">
            <a:extLst>
              <a:ext uri="{FF2B5EF4-FFF2-40B4-BE49-F238E27FC236}">
                <a16:creationId xmlns:a16="http://schemas.microsoft.com/office/drawing/2014/main" id="{7E3C1490-848B-CE72-1657-3266BAD1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32" y="852257"/>
            <a:ext cx="2275177" cy="16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19EC8B-2652-AC94-696F-92EC86F19B04}"/>
              </a:ext>
            </a:extLst>
          </p:cNvPr>
          <p:cNvSpPr txBox="1"/>
          <p:nvPr/>
        </p:nvSpPr>
        <p:spPr>
          <a:xfrm>
            <a:off x="7324867" y="1274096"/>
            <a:ext cx="2571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Using 22000 out of 60000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Aprox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) rules  provided by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ETpro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undrySterling-Medium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5F2B8-6D89-5ECA-86ED-A9B7FE1C5DE2}"/>
              </a:ext>
            </a:extLst>
          </p:cNvPr>
          <p:cNvSpPr txBox="1"/>
          <p:nvPr/>
        </p:nvSpPr>
        <p:spPr>
          <a:xfrm>
            <a:off x="5340792" y="2432749"/>
            <a:ext cx="5860608" cy="4247317"/>
          </a:xfrm>
          <a:prstGeom prst="rect">
            <a:avLst/>
          </a:prstGeom>
          <a:solidFill>
            <a:schemeClr val="bg2">
              <a:alpha val="88799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enabled_group</a:t>
            </a:r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malware: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trojan-activity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successful-user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successful-admin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command-and-control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attempted-admin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exploit: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successful-admin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command-and-control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web-application-attack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web-application-activity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suspicious-login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attempted-admin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trojan: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trojan-activity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successful-admin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worm: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trojan-activity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GB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current_events</a:t>
            </a:r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trojan-activity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hunting: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- </a:t>
            </a:r>
            <a:r>
              <a:rPr lang="en-GB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misc</a:t>
            </a:r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-activity</a:t>
            </a:r>
          </a:p>
          <a:p>
            <a:r>
              <a:rPr lang="en-GB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enabled_sid</a:t>
            </a:r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 '2027472'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 '2046188’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 ……</a:t>
            </a:r>
          </a:p>
          <a:p>
            <a:r>
              <a:rPr lang="en-GB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disabled_sid</a:t>
            </a:r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- '2029992'</a:t>
            </a:r>
          </a:p>
          <a:p>
            <a:endPara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49368229-DEC5-FBF8-35B1-4081FC9CC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7" y="1115586"/>
            <a:ext cx="3462053" cy="1968325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8173402-D462-C11D-104B-408761198922}"/>
              </a:ext>
            </a:extLst>
          </p:cNvPr>
          <p:cNvSpPr txBox="1">
            <a:spLocks/>
          </p:cNvSpPr>
          <p:nvPr/>
        </p:nvSpPr>
        <p:spPr>
          <a:xfrm>
            <a:off x="838200" y="178371"/>
            <a:ext cx="8509000" cy="57056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31961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8E686-A620-F71C-6E3A-84567340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810A8-9B6B-8E6B-0CF5-D604BB85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B273-B5EE-4D08-2312-7CEA6B0A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2263B-3C19-C995-A540-0D215883FABF}"/>
              </a:ext>
            </a:extLst>
          </p:cNvPr>
          <p:cNvSpPr/>
          <p:nvPr/>
        </p:nvSpPr>
        <p:spPr>
          <a:xfrm>
            <a:off x="838200" y="1386040"/>
            <a:ext cx="5257800" cy="36166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4E6F68-B831-0733-97BA-949A418F900F}"/>
              </a:ext>
            </a:extLst>
          </p:cNvPr>
          <p:cNvCxnSpPr>
            <a:cxnSpLocks/>
            <a:stCxn id="3076" idx="3"/>
          </p:cNvCxnSpPr>
          <p:nvPr/>
        </p:nvCxnSpPr>
        <p:spPr>
          <a:xfrm flipV="1">
            <a:off x="2261642" y="2859782"/>
            <a:ext cx="1801831" cy="16959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E59599-4A38-812A-46B6-4D426C17E327}"/>
              </a:ext>
            </a:extLst>
          </p:cNvPr>
          <p:cNvGrpSpPr/>
          <p:nvPr/>
        </p:nvGrpSpPr>
        <p:grpSpPr>
          <a:xfrm>
            <a:off x="1740042" y="1503737"/>
            <a:ext cx="3454116" cy="3736879"/>
            <a:chOff x="1562384" y="1576762"/>
            <a:chExt cx="3454116" cy="3736879"/>
          </a:xfrm>
        </p:grpSpPr>
        <p:pic>
          <p:nvPicPr>
            <p:cNvPr id="3074" name="Picture 2" descr="Cpu - Free technology icons">
              <a:extLst>
                <a:ext uri="{FF2B5EF4-FFF2-40B4-BE49-F238E27FC236}">
                  <a16:creationId xmlns:a16="http://schemas.microsoft.com/office/drawing/2014/main" id="{BDB6452D-D5AA-8A99-6E90-CF349176D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384" y="1576762"/>
              <a:ext cx="1291749" cy="129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pu - Free technology icons">
              <a:extLst>
                <a:ext uri="{FF2B5EF4-FFF2-40B4-BE49-F238E27FC236}">
                  <a16:creationId xmlns:a16="http://schemas.microsoft.com/office/drawing/2014/main" id="{66306D29-9D8B-456B-55CE-9F94DE1CD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055" y="1592513"/>
              <a:ext cx="1364445" cy="1364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Network Interface Card - Free computer icons">
              <a:extLst>
                <a:ext uri="{FF2B5EF4-FFF2-40B4-BE49-F238E27FC236}">
                  <a16:creationId xmlns:a16="http://schemas.microsoft.com/office/drawing/2014/main" id="{49ED7F79-7175-2742-0F89-B1DB162D5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41540" y="4628753"/>
              <a:ext cx="684888" cy="68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Network Interface Card - Free computer icons">
              <a:extLst>
                <a:ext uri="{FF2B5EF4-FFF2-40B4-BE49-F238E27FC236}">
                  <a16:creationId xmlns:a16="http://schemas.microsoft.com/office/drawing/2014/main" id="{9F24AF93-00D1-1E10-2B92-99B7BB6D2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090732" y="4628753"/>
              <a:ext cx="684888" cy="68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2C969F-C916-FFE8-BF82-C19A65C01FDC}"/>
                </a:ext>
              </a:extLst>
            </p:cNvPr>
            <p:cNvCxnSpPr>
              <a:cxnSpLocks/>
              <a:stCxn id="3076" idx="3"/>
            </p:cNvCxnSpPr>
            <p:nvPr/>
          </p:nvCxnSpPr>
          <p:spPr>
            <a:xfrm flipV="1">
              <a:off x="2083984" y="2746952"/>
              <a:ext cx="0" cy="18818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6163FF4-B472-F39D-DA90-7288DA25C347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 flipV="1">
              <a:off x="4412987" y="2864266"/>
              <a:ext cx="20189" cy="17644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90BACB-6872-14FC-ACFE-B35342A70DBB}"/>
              </a:ext>
            </a:extLst>
          </p:cNvPr>
          <p:cNvCxnSpPr>
            <a:stCxn id="8" idx="3"/>
            <a:endCxn id="3074" idx="2"/>
          </p:cNvCxnSpPr>
          <p:nvPr/>
        </p:nvCxnSpPr>
        <p:spPr>
          <a:xfrm flipH="1" flipV="1">
            <a:off x="2385917" y="2795486"/>
            <a:ext cx="2224917" cy="176024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C65DA8D-8DEA-715D-AAA3-D84603F78F01}"/>
              </a:ext>
            </a:extLst>
          </p:cNvPr>
          <p:cNvSpPr txBox="1"/>
          <p:nvPr/>
        </p:nvSpPr>
        <p:spPr>
          <a:xfrm>
            <a:off x="7506269" y="1386040"/>
            <a:ext cx="4265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Packet Steering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FoundrySterling-Medium" panose="00000500000000000000" pitchFamily="2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NUMA Node and CPU affinity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FoundrySterling-Medium" panose="00000500000000000000" pitchFamily="2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Receive Side Scaling(RSS)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5CA00D-2054-631A-E411-770B72EFDA6C}"/>
              </a:ext>
            </a:extLst>
          </p:cNvPr>
          <p:cNvCxnSpPr/>
          <p:nvPr/>
        </p:nvCxnSpPr>
        <p:spPr>
          <a:xfrm>
            <a:off x="4838700" y="4886325"/>
            <a:ext cx="19621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ACBED9-2757-0093-E848-459A1EC7040A}"/>
              </a:ext>
            </a:extLst>
          </p:cNvPr>
          <p:cNvSpPr txBox="1"/>
          <p:nvPr/>
        </p:nvSpPr>
        <p:spPr>
          <a:xfrm>
            <a:off x="6800849" y="4781551"/>
            <a:ext cx="206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Intel XV710 25 Gb NIC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BC024E-048F-DF61-3AF4-03DE325014B2}"/>
              </a:ext>
            </a:extLst>
          </p:cNvPr>
          <p:cNvCxnSpPr/>
          <p:nvPr/>
        </p:nvCxnSpPr>
        <p:spPr>
          <a:xfrm flipV="1">
            <a:off x="2261642" y="5156002"/>
            <a:ext cx="0" cy="79712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F687E6-3725-C8B6-C7FC-DB60AE82F881}"/>
              </a:ext>
            </a:extLst>
          </p:cNvPr>
          <p:cNvCxnSpPr/>
          <p:nvPr/>
        </p:nvCxnSpPr>
        <p:spPr>
          <a:xfrm flipV="1">
            <a:off x="4596001" y="5156002"/>
            <a:ext cx="0" cy="79712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A626D9-EB6A-A636-A123-469EC03702A9}"/>
              </a:ext>
            </a:extLst>
          </p:cNvPr>
          <p:cNvCxnSpPr/>
          <p:nvPr/>
        </p:nvCxnSpPr>
        <p:spPr>
          <a:xfrm>
            <a:off x="4610834" y="5591175"/>
            <a:ext cx="1132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AA0524-7142-7135-4A10-DBD6A8E604A9}"/>
              </a:ext>
            </a:extLst>
          </p:cNvPr>
          <p:cNvSpPr txBox="1"/>
          <p:nvPr/>
        </p:nvSpPr>
        <p:spPr>
          <a:xfrm>
            <a:off x="6003634" y="5452911"/>
            <a:ext cx="176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25Gbps Full duplex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36C3373-4B53-20B8-BFA1-15AFC4EAB1C6}"/>
              </a:ext>
            </a:extLst>
          </p:cNvPr>
          <p:cNvSpPr txBox="1">
            <a:spLocks/>
          </p:cNvSpPr>
          <p:nvPr/>
        </p:nvSpPr>
        <p:spPr>
          <a:xfrm>
            <a:off x="838200" y="178371"/>
            <a:ext cx="8509000" cy="57056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System Performance Optimization</a:t>
            </a:r>
          </a:p>
        </p:txBody>
      </p:sp>
    </p:spTree>
    <p:extLst>
      <p:ext uri="{BB962C8B-B14F-4D97-AF65-F5344CB8AC3E}">
        <p14:creationId xmlns:p14="http://schemas.microsoft.com/office/powerpoint/2010/main" val="5231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6717C-EFCB-3730-5D64-4D07B17A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0BCEA-95FF-6F33-A4BA-C3FDAADA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CFC15-F87B-CEBA-ABDB-1B7F6486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2CC81-D35F-843C-21B5-954428FB679F}"/>
              </a:ext>
            </a:extLst>
          </p:cNvPr>
          <p:cNvSpPr txBox="1"/>
          <p:nvPr/>
        </p:nvSpPr>
        <p:spPr>
          <a:xfrm>
            <a:off x="838200" y="996287"/>
            <a:ext cx="103802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/bin/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link set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promisc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on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arp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off up</a:t>
            </a:r>
          </a:p>
          <a:p>
            <a:b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/bin/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link set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mtu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9000</a:t>
            </a:r>
          </a:p>
          <a:p>
            <a:b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 enp59s0f1 combined 32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rx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off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tx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off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tso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off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gso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off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gro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off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rxhash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on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ntuple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on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sg off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txvlan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off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-K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rxvlan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off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-X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hkey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6D:5A:6D:5A:6D:5A:6D:5A:6D:5A:6D:5A:6D:5A:6D:5A:6D:5A:6D:5A:6D:5A:6D:5A:6D:5A:6D:5A:6D:5A:6D:5A:6D:5A:6D:5A:6D:5A:6D:5A:6D:5A:6D:5A:6D:5A:6D:5A:6D:5A:6D:5A equal 32</a:t>
            </a: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-N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rx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-flow-hash tcp4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sd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-N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rx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-flow-hash tcp6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sd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-N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rx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-flow-hash udp4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sd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sbin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ethtool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-N enp59s0f1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rx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-flow-hash udp6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sd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/local/bin/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set_irq_affinity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2,4,6,8,10,12,14,16,18,20,22,24,26,28,30,34,36,38,40,42,44,46,48,50,52,54,56,58,60,62 enp59s0f1</a:t>
            </a:r>
          </a:p>
          <a:p>
            <a:endParaRPr lang="en-US" dirty="0">
              <a:solidFill>
                <a:schemeClr val="bg1"/>
              </a:solidFill>
              <a:latin typeface="FoundrySterling-Medium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03586-1AB1-E271-5252-8FE376439F32}"/>
              </a:ext>
            </a:extLst>
          </p:cNvPr>
          <p:cNvSpPr txBox="1"/>
          <p:nvPr/>
        </p:nvSpPr>
        <p:spPr>
          <a:xfrm>
            <a:off x="548640" y="5861713"/>
            <a:ext cx="1080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Most of these optimizations are based on Peter Manav’s Suricata Extreme Performance guide  </a:t>
            </a:r>
            <a:r>
              <a:rPr lang="en-US" sz="2400" dirty="0">
                <a:solidFill>
                  <a:schemeClr val="accent5"/>
                </a:solidFill>
                <a:latin typeface="FoundrySterling-Medium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https://github.com/pevma/SEPTun-Mark-II</a:t>
            </a:r>
            <a:r>
              <a:rPr lang="en-US" sz="24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  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C809251-AB07-47CB-AE9E-7F73F4FC09F5}"/>
              </a:ext>
            </a:extLst>
          </p:cNvPr>
          <p:cNvSpPr txBox="1">
            <a:spLocks/>
          </p:cNvSpPr>
          <p:nvPr/>
        </p:nvSpPr>
        <p:spPr>
          <a:xfrm>
            <a:off x="838200" y="178371"/>
            <a:ext cx="8509000" cy="57056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NIC Optimization</a:t>
            </a:r>
          </a:p>
        </p:txBody>
      </p:sp>
    </p:spTree>
    <p:extLst>
      <p:ext uri="{BB962C8B-B14F-4D97-AF65-F5344CB8AC3E}">
        <p14:creationId xmlns:p14="http://schemas.microsoft.com/office/powerpoint/2010/main" val="17231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BCC64-A66D-972E-BEBC-6872AA99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3195-1B54-41DD-94F5-89C0669B4C50}" type="datetime1">
              <a:rPr lang="en-GB" smtClean="0"/>
              <a:pPr/>
              <a:t>27/09/2023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FD349-3B0F-70A6-6FC2-B505555F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BF9C3-DBED-F75C-576E-C5D6C4DB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82BA46E-0226-27E6-6D1A-2670606F61F2}"/>
              </a:ext>
            </a:extLst>
          </p:cNvPr>
          <p:cNvSpPr/>
          <p:nvPr/>
        </p:nvSpPr>
        <p:spPr>
          <a:xfrm>
            <a:off x="9982200" y="1802130"/>
            <a:ext cx="1342806" cy="4118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163194E-B288-2C6B-CB45-8FD08049CD52}"/>
              </a:ext>
            </a:extLst>
          </p:cNvPr>
          <p:cNvSpPr/>
          <p:nvPr/>
        </p:nvSpPr>
        <p:spPr>
          <a:xfrm>
            <a:off x="7924799" y="1802129"/>
            <a:ext cx="1515429" cy="41189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36F117-F8F3-E547-EED7-D28C4F54E125}"/>
              </a:ext>
            </a:extLst>
          </p:cNvPr>
          <p:cNvSpPr/>
          <p:nvPr/>
        </p:nvSpPr>
        <p:spPr>
          <a:xfrm>
            <a:off x="5911214" y="1802129"/>
            <a:ext cx="1442821" cy="41189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C0C0"/>
              </a:highlight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2D12AA-950F-DE63-1214-DF158C5558D4}"/>
              </a:ext>
            </a:extLst>
          </p:cNvPr>
          <p:cNvGrpSpPr/>
          <p:nvPr/>
        </p:nvGrpSpPr>
        <p:grpSpPr>
          <a:xfrm>
            <a:off x="10176510" y="2002977"/>
            <a:ext cx="982980" cy="1352312"/>
            <a:chOff x="10176510" y="2002977"/>
            <a:chExt cx="982980" cy="1352312"/>
          </a:xfrm>
        </p:grpSpPr>
        <p:pic>
          <p:nvPicPr>
            <p:cNvPr id="15" name="Picture 14" descr="A picture containing text, businesscard, vector graphics, envelope&#10;&#10;Description automatically generated">
              <a:extLst>
                <a:ext uri="{FF2B5EF4-FFF2-40B4-BE49-F238E27FC236}">
                  <a16:creationId xmlns:a16="http://schemas.microsoft.com/office/drawing/2014/main" id="{2137DF3A-88D6-B077-B4E7-359055349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76510" y="2002977"/>
              <a:ext cx="982980" cy="9829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6E9791-A830-D675-B467-337AC2EAE6F9}"/>
                </a:ext>
              </a:extLst>
            </p:cNvPr>
            <p:cNvSpPr txBox="1"/>
            <p:nvPr/>
          </p:nvSpPr>
          <p:spPr>
            <a:xfrm>
              <a:off x="10313233" y="2985957"/>
              <a:ext cx="846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FoundrySterling-Medium" panose="00000500000000000000" pitchFamily="2" charset="0"/>
                </a:rPr>
                <a:t>K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E7CF73-F544-ADA7-CCAC-6F26C43D0379}"/>
              </a:ext>
            </a:extLst>
          </p:cNvPr>
          <p:cNvSpPr txBox="1"/>
          <p:nvPr/>
        </p:nvSpPr>
        <p:spPr>
          <a:xfrm>
            <a:off x="10147716" y="2817472"/>
            <a:ext cx="1177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oundrySterling-Medium" panose="00000500000000000000" pitchFamily="2" charset="0"/>
              </a:rPr>
              <a:t>I </a:t>
            </a:r>
            <a:r>
              <a:rPr lang="en-US" dirty="0">
                <a:solidFill>
                  <a:schemeClr val="accent1"/>
                </a:solidFill>
                <a:latin typeface="FoundrySterling-Medium" panose="00000500000000000000" pitchFamily="2" charset="0"/>
              </a:rPr>
              <a:t>Kibana</a:t>
            </a:r>
            <a:endParaRPr lang="en-US" dirty="0">
              <a:solidFill>
                <a:schemeClr val="bg1"/>
              </a:solidFill>
              <a:latin typeface="FoundrySterling-Medium" panose="000005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E9B53B-2128-65FA-9569-C4ABE1E6885F}"/>
              </a:ext>
            </a:extLst>
          </p:cNvPr>
          <p:cNvGrpSpPr/>
          <p:nvPr/>
        </p:nvGrpSpPr>
        <p:grpSpPr>
          <a:xfrm>
            <a:off x="7910078" y="2002977"/>
            <a:ext cx="1501357" cy="1183827"/>
            <a:chOff x="7910078" y="2002977"/>
            <a:chExt cx="1501357" cy="1183827"/>
          </a:xfrm>
        </p:grpSpPr>
        <p:pic>
          <p:nvPicPr>
            <p:cNvPr id="19" name="Picture 18" descr="A picture containing text, vector graphics, businesscard&#10;&#10;Description automatically generated">
              <a:extLst>
                <a:ext uri="{FF2B5EF4-FFF2-40B4-BE49-F238E27FC236}">
                  <a16:creationId xmlns:a16="http://schemas.microsoft.com/office/drawing/2014/main" id="{C404E1AD-18DD-66E7-EC1C-EA55C35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8112240" y="2002977"/>
              <a:ext cx="982980" cy="9829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857025-F594-BE99-6962-A869C78B3BED}"/>
                </a:ext>
              </a:extLst>
            </p:cNvPr>
            <p:cNvSpPr txBox="1"/>
            <p:nvPr/>
          </p:nvSpPr>
          <p:spPr>
            <a:xfrm>
              <a:off x="7910078" y="2817472"/>
              <a:ext cx="1501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FoundrySterling-Medium" panose="00000500000000000000" pitchFamily="2" charset="0"/>
                </a:rPr>
                <a:t>Elasticsearch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EF2A94-A72E-572F-3F28-6C0D559924F0}"/>
              </a:ext>
            </a:extLst>
          </p:cNvPr>
          <p:cNvGrpSpPr/>
          <p:nvPr/>
        </p:nvGrpSpPr>
        <p:grpSpPr>
          <a:xfrm>
            <a:off x="6011638" y="1909090"/>
            <a:ext cx="1220965" cy="1261533"/>
            <a:chOff x="6043414" y="1818310"/>
            <a:chExt cx="1220965" cy="1261533"/>
          </a:xfrm>
        </p:grpSpPr>
        <p:pic>
          <p:nvPicPr>
            <p:cNvPr id="22" name="Picture 21" descr="Chart, pie chart&#10;&#10;Description automatically generated with medium confidence">
              <a:extLst>
                <a:ext uri="{FF2B5EF4-FFF2-40B4-BE49-F238E27FC236}">
                  <a16:creationId xmlns:a16="http://schemas.microsoft.com/office/drawing/2014/main" id="{6EA2DFC2-6E6E-95C8-2083-9B274CFB4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6043414" y="1818310"/>
              <a:ext cx="1170753" cy="117075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9E483E-F7A3-9AE8-D1CF-6B8356CE7EC0}"/>
                </a:ext>
              </a:extLst>
            </p:cNvPr>
            <p:cNvSpPr txBox="1"/>
            <p:nvPr/>
          </p:nvSpPr>
          <p:spPr>
            <a:xfrm>
              <a:off x="6132832" y="2710511"/>
              <a:ext cx="1131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FoundrySterling-Medium" panose="00000500000000000000" pitchFamily="2" charset="0"/>
                </a:rPr>
                <a:t>Logstash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C8F7F7-FE97-6F15-EF77-E5B9C5FD33DA}"/>
              </a:ext>
            </a:extLst>
          </p:cNvPr>
          <p:cNvGrpSpPr/>
          <p:nvPr/>
        </p:nvGrpSpPr>
        <p:grpSpPr>
          <a:xfrm>
            <a:off x="6011638" y="3371850"/>
            <a:ext cx="1138453" cy="832832"/>
            <a:chOff x="6011638" y="3371850"/>
            <a:chExt cx="1138453" cy="832832"/>
          </a:xfrm>
        </p:grpSpPr>
        <p:pic>
          <p:nvPicPr>
            <p:cNvPr id="10" name="Picture 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8CA97D6-14A4-C084-4DA1-8126DBB86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2052" y="3371850"/>
              <a:ext cx="361143" cy="36114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112029-E081-70B4-CD9C-E19976DEFC0B}"/>
                </a:ext>
              </a:extLst>
            </p:cNvPr>
            <p:cNvSpPr txBox="1"/>
            <p:nvPr/>
          </p:nvSpPr>
          <p:spPr>
            <a:xfrm>
              <a:off x="6011638" y="3804572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Processing Nodes</a:t>
              </a:r>
            </a:p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     (2 locations)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D17A94-1D50-3C77-DF14-63F38BA1A15A}"/>
              </a:ext>
            </a:extLst>
          </p:cNvPr>
          <p:cNvGrpSpPr/>
          <p:nvPr/>
        </p:nvGrpSpPr>
        <p:grpSpPr>
          <a:xfrm>
            <a:off x="8169447" y="3414746"/>
            <a:ext cx="917239" cy="778069"/>
            <a:chOff x="8169447" y="3414746"/>
            <a:chExt cx="917239" cy="778069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80F8841-8D73-B34F-7B48-4F117A580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80184" y="3414746"/>
              <a:ext cx="361143" cy="36114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64A3CA-ACC9-0D00-25A3-01A4869B1A67}"/>
                </a:ext>
              </a:extLst>
            </p:cNvPr>
            <p:cNvSpPr txBox="1"/>
            <p:nvPr/>
          </p:nvSpPr>
          <p:spPr>
            <a:xfrm>
              <a:off x="8169447" y="3792705"/>
              <a:ext cx="917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Master Nodes</a:t>
              </a:r>
            </a:p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  (3 locations)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9F913A-2A7B-08BB-62D2-F5E7CE0A0912}"/>
              </a:ext>
            </a:extLst>
          </p:cNvPr>
          <p:cNvGrpSpPr/>
          <p:nvPr/>
        </p:nvGrpSpPr>
        <p:grpSpPr>
          <a:xfrm>
            <a:off x="8113285" y="4192815"/>
            <a:ext cx="1072730" cy="767922"/>
            <a:chOff x="8113285" y="4192815"/>
            <a:chExt cx="1072730" cy="767922"/>
          </a:xfrm>
        </p:grpSpPr>
        <p:pic>
          <p:nvPicPr>
            <p:cNvPr id="14" name="Picture 1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6FA48AF-8D0A-97C1-3F84-4B999827F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80184" y="4192815"/>
              <a:ext cx="361143" cy="36114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245197-C35D-365E-48C4-F84BE0971F5D}"/>
                </a:ext>
              </a:extLst>
            </p:cNvPr>
            <p:cNvSpPr txBox="1"/>
            <p:nvPr/>
          </p:nvSpPr>
          <p:spPr>
            <a:xfrm>
              <a:off x="8113285" y="4560627"/>
              <a:ext cx="1072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Data  Nodes Hot</a:t>
              </a:r>
            </a:p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     (2 locations)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3490AD-F3C2-C345-5FBC-D1E25DE8E149}"/>
              </a:ext>
            </a:extLst>
          </p:cNvPr>
          <p:cNvGrpSpPr/>
          <p:nvPr/>
        </p:nvGrpSpPr>
        <p:grpSpPr>
          <a:xfrm>
            <a:off x="10084374" y="3414627"/>
            <a:ext cx="1027845" cy="778188"/>
            <a:chOff x="10084374" y="3414627"/>
            <a:chExt cx="1027845" cy="778188"/>
          </a:xfrm>
        </p:grpSpPr>
        <p:pic>
          <p:nvPicPr>
            <p:cNvPr id="21" name="Picture 2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3F74DD1-428C-75EA-8237-51857B10F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3031" y="3414627"/>
              <a:ext cx="361143" cy="36114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E56D45-A019-C6F8-7A9B-70EE4AB58050}"/>
                </a:ext>
              </a:extLst>
            </p:cNvPr>
            <p:cNvSpPr txBox="1"/>
            <p:nvPr/>
          </p:nvSpPr>
          <p:spPr>
            <a:xfrm>
              <a:off x="10084374" y="3792705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FoundrySterling-Medium" panose="00000500000000000000" pitchFamily="2" charset="0"/>
                </a:rPr>
                <a:t>   </a:t>
              </a:r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Load Balancer</a:t>
              </a:r>
            </a:p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     (1 locations)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669966-09A7-A108-3D9F-8B88529D7B02}"/>
              </a:ext>
            </a:extLst>
          </p:cNvPr>
          <p:cNvGrpSpPr/>
          <p:nvPr/>
        </p:nvGrpSpPr>
        <p:grpSpPr>
          <a:xfrm>
            <a:off x="10073152" y="4233135"/>
            <a:ext cx="1039067" cy="720933"/>
            <a:chOff x="10073152" y="4233135"/>
            <a:chExt cx="1039067" cy="720933"/>
          </a:xfrm>
        </p:grpSpPr>
        <p:pic>
          <p:nvPicPr>
            <p:cNvPr id="27" name="Picture 2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D966826-096B-13B7-935D-FB019B3B2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3030" y="4233135"/>
              <a:ext cx="361143" cy="36114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C29D9F-FFD1-E017-BFD4-09EA3AB39FA4}"/>
                </a:ext>
              </a:extLst>
            </p:cNvPr>
            <p:cNvSpPr txBox="1"/>
            <p:nvPr/>
          </p:nvSpPr>
          <p:spPr>
            <a:xfrm>
              <a:off x="10073152" y="4553958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    Kibana Nodes</a:t>
              </a:r>
            </a:p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     (2 locations)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ADD739-703B-7A7B-F41E-F48273F4D3A7}"/>
              </a:ext>
            </a:extLst>
          </p:cNvPr>
          <p:cNvGrpSpPr/>
          <p:nvPr/>
        </p:nvGrpSpPr>
        <p:grpSpPr>
          <a:xfrm>
            <a:off x="4165588" y="1798560"/>
            <a:ext cx="1146725" cy="4118984"/>
            <a:chOff x="3996775" y="1798560"/>
            <a:chExt cx="1146725" cy="4118984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B8D590E-1111-EFFC-151C-491984F1C72B}"/>
                </a:ext>
              </a:extLst>
            </p:cNvPr>
            <p:cNvSpPr/>
            <p:nvPr/>
          </p:nvSpPr>
          <p:spPr>
            <a:xfrm>
              <a:off x="3996775" y="1798560"/>
              <a:ext cx="1146725" cy="41189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69F86F1D-5D25-7FAD-1FAE-5B286C62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16215" y="2122713"/>
              <a:ext cx="634159" cy="1030509"/>
            </a:xfrm>
            <a:prstGeom prst="rect">
              <a:avLst/>
            </a:prstGeom>
          </p:spPr>
        </p:pic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04C9AFB-5FD6-B83C-5F83-30F7D6C36E5E}"/>
              </a:ext>
            </a:extLst>
          </p:cNvPr>
          <p:cNvSpPr/>
          <p:nvPr/>
        </p:nvSpPr>
        <p:spPr>
          <a:xfrm>
            <a:off x="2209800" y="1798560"/>
            <a:ext cx="1371600" cy="3094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Chart, pie chart&#10;&#10;Description automatically generated with medium confidence">
            <a:extLst>
              <a:ext uri="{FF2B5EF4-FFF2-40B4-BE49-F238E27FC236}">
                <a16:creationId xmlns:a16="http://schemas.microsoft.com/office/drawing/2014/main" id="{2C9E5EF6-838F-9951-BC51-1577B36D531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275559" y="2007200"/>
            <a:ext cx="1170753" cy="11707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6871CDE-473C-4496-5BFE-91180F99E925}"/>
              </a:ext>
            </a:extLst>
          </p:cNvPr>
          <p:cNvSpPr txBox="1"/>
          <p:nvPr/>
        </p:nvSpPr>
        <p:spPr>
          <a:xfrm>
            <a:off x="2364977" y="2899401"/>
            <a:ext cx="113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FoundrySterling-Medium" panose="00000500000000000000" pitchFamily="2" charset="0"/>
              </a:rPr>
              <a:t>Logstash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815762-808D-6FFF-FEFF-4DE7991CDED1}"/>
              </a:ext>
            </a:extLst>
          </p:cNvPr>
          <p:cNvGrpSpPr/>
          <p:nvPr/>
        </p:nvGrpSpPr>
        <p:grpSpPr>
          <a:xfrm>
            <a:off x="2374161" y="3441636"/>
            <a:ext cx="1152880" cy="832832"/>
            <a:chOff x="6011638" y="3371850"/>
            <a:chExt cx="1152880" cy="832832"/>
          </a:xfrm>
        </p:grpSpPr>
        <p:pic>
          <p:nvPicPr>
            <p:cNvPr id="51" name="Picture 5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E9746047-CFEB-F8B9-A606-59CDB68CF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2052" y="3371850"/>
              <a:ext cx="361143" cy="361143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D655838-3A54-78EA-1AE8-C49CB5730AF0}"/>
                </a:ext>
              </a:extLst>
            </p:cNvPr>
            <p:cNvSpPr txBox="1"/>
            <p:nvPr/>
          </p:nvSpPr>
          <p:spPr>
            <a:xfrm>
              <a:off x="6011638" y="3804572"/>
              <a:ext cx="11528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latin typeface="FoundrySterling-Medium" panose="00000500000000000000" pitchFamily="2" charset="0"/>
                </a:rPr>
                <a:t>Forwarder  Nodes</a:t>
              </a:r>
            </a:p>
            <a:p>
              <a:r>
                <a:rPr lang="en-US" sz="1000" dirty="0">
                  <a:solidFill>
                    <a:srgbClr val="0070C0"/>
                  </a:solidFill>
                  <a:latin typeface="FoundrySterling-Medium" panose="00000500000000000000" pitchFamily="2" charset="0"/>
                </a:rPr>
                <a:t>     (2 locations)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146227-03B4-602C-E7B2-5BE63AB5DF35}"/>
              </a:ext>
            </a:extLst>
          </p:cNvPr>
          <p:cNvGrpSpPr/>
          <p:nvPr/>
        </p:nvGrpSpPr>
        <p:grpSpPr>
          <a:xfrm>
            <a:off x="4204534" y="3359983"/>
            <a:ext cx="968535" cy="832832"/>
            <a:chOff x="6126116" y="3371850"/>
            <a:chExt cx="968535" cy="832832"/>
          </a:xfrm>
        </p:grpSpPr>
        <p:pic>
          <p:nvPicPr>
            <p:cNvPr id="54" name="Picture 5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6BD6945-1552-91AD-D4F9-435655015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2052" y="3371850"/>
              <a:ext cx="361143" cy="361143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1EB016-E8EB-88F5-05AC-C765D416C026}"/>
                </a:ext>
              </a:extLst>
            </p:cNvPr>
            <p:cNvSpPr txBox="1"/>
            <p:nvPr/>
          </p:nvSpPr>
          <p:spPr>
            <a:xfrm>
              <a:off x="6126116" y="3804572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latin typeface="FoundrySterling-Medium" panose="00000500000000000000" pitchFamily="2" charset="0"/>
                </a:rPr>
                <a:t>Queue Servers</a:t>
              </a:r>
            </a:p>
            <a:p>
              <a:r>
                <a:rPr lang="en-US" sz="1000" dirty="0">
                  <a:solidFill>
                    <a:srgbClr val="0070C0"/>
                  </a:solidFill>
                  <a:latin typeface="FoundrySterling-Medium" panose="00000500000000000000" pitchFamily="2" charset="0"/>
                </a:rPr>
                <a:t>     (2 locations</a:t>
              </a:r>
              <a:r>
                <a:rPr lang="en-US" sz="1000" dirty="0">
                  <a:latin typeface="FoundrySterling-Medium" panose="00000500000000000000" pitchFamily="2" charset="0"/>
                </a:rPr>
                <a:t>)</a:t>
              </a:r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A9D83A6-5D49-7323-EDDB-A2022D757069}"/>
              </a:ext>
            </a:extLst>
          </p:cNvPr>
          <p:cNvSpPr/>
          <p:nvPr/>
        </p:nvSpPr>
        <p:spPr>
          <a:xfrm>
            <a:off x="364678" y="2899400"/>
            <a:ext cx="1061357" cy="8394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22AB9A3-653A-B039-1D2C-3D5BA7DBDF5D}"/>
              </a:ext>
            </a:extLst>
          </p:cNvPr>
          <p:cNvSpPr/>
          <p:nvPr/>
        </p:nvSpPr>
        <p:spPr>
          <a:xfrm>
            <a:off x="398142" y="5141473"/>
            <a:ext cx="1061357" cy="8394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848E99-69F9-2A5B-7CB1-782AB9C88918}"/>
              </a:ext>
            </a:extLst>
          </p:cNvPr>
          <p:cNvSpPr txBox="1"/>
          <p:nvPr/>
        </p:nvSpPr>
        <p:spPr>
          <a:xfrm>
            <a:off x="604717" y="3036533"/>
            <a:ext cx="72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IDS Alerts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94AEA0F-603C-068D-3A46-95184ACC99D5}"/>
              </a:ext>
            </a:extLst>
          </p:cNvPr>
          <p:cNvGrpSpPr/>
          <p:nvPr/>
        </p:nvGrpSpPr>
        <p:grpSpPr>
          <a:xfrm>
            <a:off x="422413" y="5206597"/>
            <a:ext cx="958672" cy="741261"/>
            <a:chOff x="422413" y="5206597"/>
            <a:chExt cx="958672" cy="741261"/>
          </a:xfrm>
        </p:grpSpPr>
        <p:pic>
          <p:nvPicPr>
            <p:cNvPr id="65" name="Picture 64" descr="Icon&#10;&#10;Description automatically generated">
              <a:extLst>
                <a:ext uri="{FF2B5EF4-FFF2-40B4-BE49-F238E27FC236}">
                  <a16:creationId xmlns:a16="http://schemas.microsoft.com/office/drawing/2014/main" id="{81371CC9-69C4-BC19-1048-23FF427F5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413" y="5206597"/>
              <a:ext cx="958672" cy="59410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E61DD07-7FA1-7DDD-39C8-20A77E3ED3F0}"/>
                </a:ext>
              </a:extLst>
            </p:cNvPr>
            <p:cNvSpPr txBox="1"/>
            <p:nvPr/>
          </p:nvSpPr>
          <p:spPr>
            <a:xfrm>
              <a:off x="471983" y="5701637"/>
              <a:ext cx="8210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NTOP Cento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4553C4F-7E13-5450-DC36-6C109C48CBEF}"/>
              </a:ext>
            </a:extLst>
          </p:cNvPr>
          <p:cNvCxnSpPr>
            <a:stCxn id="12" idx="3"/>
            <a:endCxn id="8" idx="1"/>
          </p:cNvCxnSpPr>
          <p:nvPr/>
        </p:nvCxnSpPr>
        <p:spPr>
          <a:xfrm>
            <a:off x="9440228" y="3861622"/>
            <a:ext cx="5419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43F853F-22BD-A347-0271-1D2084A35C0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354035" y="3858052"/>
            <a:ext cx="570764" cy="35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DD227A8-479A-893A-E732-AE14F2F0DE7C}"/>
              </a:ext>
            </a:extLst>
          </p:cNvPr>
          <p:cNvCxnSpPr>
            <a:cxnSpLocks/>
          </p:cNvCxnSpPr>
          <p:nvPr/>
        </p:nvCxnSpPr>
        <p:spPr>
          <a:xfrm>
            <a:off x="5312313" y="3848550"/>
            <a:ext cx="613545" cy="258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F5FE1DC-4633-DF5F-A998-A8433168F53A}"/>
              </a:ext>
            </a:extLst>
          </p:cNvPr>
          <p:cNvCxnSpPr/>
          <p:nvPr/>
        </p:nvCxnSpPr>
        <p:spPr>
          <a:xfrm>
            <a:off x="3581400" y="3809463"/>
            <a:ext cx="5419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F348D19-E761-C617-0DFF-B8BD73662CB8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426035" y="3334866"/>
            <a:ext cx="783765" cy="110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DCD78EB-1470-CCEF-6A96-6FACDDF761D5}"/>
              </a:ext>
            </a:extLst>
          </p:cNvPr>
          <p:cNvCxnSpPr>
            <a:cxnSpLocks/>
          </p:cNvCxnSpPr>
          <p:nvPr/>
        </p:nvCxnSpPr>
        <p:spPr>
          <a:xfrm>
            <a:off x="1478383" y="5559010"/>
            <a:ext cx="2726151" cy="21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01A5FCB-63B3-9FEF-44F1-A557FA934E8A}"/>
              </a:ext>
            </a:extLst>
          </p:cNvPr>
          <p:cNvSpPr txBox="1"/>
          <p:nvPr/>
        </p:nvSpPr>
        <p:spPr>
          <a:xfrm>
            <a:off x="9982200" y="5854783"/>
            <a:ext cx="156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Visualization &amp; Analysis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A8A7880-73D5-D5CE-3EB0-056D9670520C}"/>
              </a:ext>
            </a:extLst>
          </p:cNvPr>
          <p:cNvSpPr txBox="1"/>
          <p:nvPr/>
        </p:nvSpPr>
        <p:spPr>
          <a:xfrm>
            <a:off x="7929675" y="5917544"/>
            <a:ext cx="156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Indexing &amp; storing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892D4D-C2F7-A698-6FE1-585554A79579}"/>
              </a:ext>
            </a:extLst>
          </p:cNvPr>
          <p:cNvSpPr txBox="1"/>
          <p:nvPr/>
        </p:nvSpPr>
        <p:spPr>
          <a:xfrm>
            <a:off x="5943399" y="5866815"/>
            <a:ext cx="156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Processing &amp; Enrichment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D55485-C4BA-148E-9707-A4D48B8619F0}"/>
              </a:ext>
            </a:extLst>
          </p:cNvPr>
          <p:cNvSpPr txBox="1"/>
          <p:nvPr/>
        </p:nvSpPr>
        <p:spPr>
          <a:xfrm>
            <a:off x="4421102" y="5938939"/>
            <a:ext cx="156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Queue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D30410-7472-D5C9-5336-83A3B33C5914}"/>
              </a:ext>
            </a:extLst>
          </p:cNvPr>
          <p:cNvSpPr txBox="1"/>
          <p:nvPr/>
        </p:nvSpPr>
        <p:spPr>
          <a:xfrm>
            <a:off x="2287009" y="5878577"/>
            <a:ext cx="156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Forwarder &amp; Triage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F3AA6C7-CD99-E75D-3A63-6D3DAB8C15D1}"/>
              </a:ext>
            </a:extLst>
          </p:cNvPr>
          <p:cNvSpPr txBox="1"/>
          <p:nvPr/>
        </p:nvSpPr>
        <p:spPr>
          <a:xfrm>
            <a:off x="207310" y="5945287"/>
            <a:ext cx="156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Data Collection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B283D9-1C21-17A5-AAE8-4330D7B3B9A2}"/>
              </a:ext>
            </a:extLst>
          </p:cNvPr>
          <p:cNvSpPr txBox="1">
            <a:spLocks/>
          </p:cNvSpPr>
          <p:nvPr/>
        </p:nvSpPr>
        <p:spPr>
          <a:xfrm>
            <a:off x="838200" y="178371"/>
            <a:ext cx="8509000" cy="57056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/>
              <a:t>ElasticSearch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35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18BB1-7E68-361E-89FB-35B46821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C44FC-8CB9-BD88-3AAD-4F94E3BB0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64566-B94D-39DB-43D7-67132647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2C51A5-6620-2BB3-95C0-B622458D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807812D-B163-26EC-692B-1454A72FC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9195"/>
          <a:stretch/>
        </p:blipFill>
        <p:spPr>
          <a:xfrm>
            <a:off x="154640" y="1015253"/>
            <a:ext cx="9333670" cy="5305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6FC48-60CC-4708-B69E-8A834D6B579F}"/>
              </a:ext>
            </a:extLst>
          </p:cNvPr>
          <p:cNvSpPr txBox="1"/>
          <p:nvPr/>
        </p:nvSpPr>
        <p:spPr>
          <a:xfrm>
            <a:off x="9711019" y="2930823"/>
            <a:ext cx="23263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4 Billion events/day</a:t>
            </a:r>
          </a:p>
          <a:p>
            <a:endParaRPr lang="en-US" sz="2800" dirty="0">
              <a:solidFill>
                <a:schemeClr val="accent5"/>
              </a:solidFill>
              <a:latin typeface="FoundrySterling-Medium" panose="00000500000000000000" pitchFamily="2" charset="0"/>
            </a:endParaRPr>
          </a:p>
          <a:p>
            <a:r>
              <a:rPr lang="en-US" sz="28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800GB of data/day </a:t>
            </a:r>
          </a:p>
        </p:txBody>
      </p:sp>
    </p:spTree>
    <p:extLst>
      <p:ext uri="{BB962C8B-B14F-4D97-AF65-F5344CB8AC3E}">
        <p14:creationId xmlns:p14="http://schemas.microsoft.com/office/powerpoint/2010/main" val="316050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22288-7E85-EE40-BA76-02F5E2CE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C288B-262C-4F20-1BCF-81559EAF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729F1-F7DE-E524-95B0-1D27B3CE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C9E3AA6-0762-9D62-1D2F-D7B6DC97C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9274"/>
          <a:stretch/>
        </p:blipFill>
        <p:spPr>
          <a:xfrm>
            <a:off x="1337981" y="854658"/>
            <a:ext cx="9392772" cy="53276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7540E5-59EA-609A-8020-F5AD8360C364}"/>
              </a:ext>
            </a:extLst>
          </p:cNvPr>
          <p:cNvSpPr/>
          <p:nvPr/>
        </p:nvSpPr>
        <p:spPr>
          <a:xfrm>
            <a:off x="1855694" y="3392488"/>
            <a:ext cx="1000219" cy="40630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5F1541-8179-352B-76CB-A2241A402B00}"/>
              </a:ext>
            </a:extLst>
          </p:cNvPr>
          <p:cNvSpPr/>
          <p:nvPr/>
        </p:nvSpPr>
        <p:spPr>
          <a:xfrm>
            <a:off x="4161865" y="3429000"/>
            <a:ext cx="1196788" cy="37651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203EC-29A8-7477-B47D-78875F0BEBA0}"/>
              </a:ext>
            </a:extLst>
          </p:cNvPr>
          <p:cNvSpPr/>
          <p:nvPr/>
        </p:nvSpPr>
        <p:spPr>
          <a:xfrm>
            <a:off x="5472953" y="4793876"/>
            <a:ext cx="623047" cy="13398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EC353-BB89-C6F1-8F11-8DCBAE140A2C}"/>
              </a:ext>
            </a:extLst>
          </p:cNvPr>
          <p:cNvSpPr/>
          <p:nvPr/>
        </p:nvSpPr>
        <p:spPr>
          <a:xfrm>
            <a:off x="7483288" y="4793876"/>
            <a:ext cx="670112" cy="13398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83E50A-E1ED-BB9F-06FA-58D6F51D0656}"/>
              </a:ext>
            </a:extLst>
          </p:cNvPr>
          <p:cNvSpPr txBox="1">
            <a:spLocks/>
          </p:cNvSpPr>
          <p:nvPr/>
        </p:nvSpPr>
        <p:spPr>
          <a:xfrm>
            <a:off x="838200" y="178371"/>
            <a:ext cx="8509000" cy="57056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IDS Dashboard</a:t>
            </a:r>
          </a:p>
        </p:txBody>
      </p:sp>
    </p:spTree>
    <p:extLst>
      <p:ext uri="{BB962C8B-B14F-4D97-AF65-F5344CB8AC3E}">
        <p14:creationId xmlns:p14="http://schemas.microsoft.com/office/powerpoint/2010/main" val="398201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2F96A-1920-3C37-75E7-ADAF4876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204BA-F3C6-3ABA-C37D-ACB0ABA4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B3159-52F4-88E5-74E0-9DCFC95D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C76773-FDDA-D70A-5297-C1632D22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C53B-C23B-8CAD-AA48-6DCE8C32CE8F}"/>
              </a:ext>
            </a:extLst>
          </p:cNvPr>
          <p:cNvSpPr txBox="1"/>
          <p:nvPr/>
        </p:nvSpPr>
        <p:spPr>
          <a:xfrm>
            <a:off x="3581400" y="2828835"/>
            <a:ext cx="5658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004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C0583-FFB0-08A5-44B9-D2A79958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7AF8C-3BC1-9649-FA3E-20E0D313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A2FF0-614F-AF0C-6A46-D9D3469C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050" name="Picture 2" descr="beige concrete building under blue sky during daytime">
            <a:extLst>
              <a:ext uri="{FF2B5EF4-FFF2-40B4-BE49-F238E27FC236}">
                <a16:creationId xmlns:a16="http://schemas.microsoft.com/office/drawing/2014/main" id="{605ADA8A-955A-F01D-D6B3-35003D49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0"/>
            <a:ext cx="11926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9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D355B-31AA-DAFE-CDB6-DDE44E05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C79BB-4A65-01F3-8781-FB1289F1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5F5F-BEBA-6522-56C0-D3351846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D6281-86F5-27E2-4E88-6EF18CC8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" name="Picture 9" descr="A diagram of university and college&#10;&#10;Description automatically generated with medium confidence">
            <a:extLst>
              <a:ext uri="{FF2B5EF4-FFF2-40B4-BE49-F238E27FC236}">
                <a16:creationId xmlns:a16="http://schemas.microsoft.com/office/drawing/2014/main" id="{E923F4ED-420C-36AD-9A91-3BE0A46E4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2" t="22037" r="1932" b="-22037"/>
          <a:stretch/>
        </p:blipFill>
        <p:spPr>
          <a:xfrm>
            <a:off x="704779" y="748938"/>
            <a:ext cx="10782442" cy="80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9AB3D-E781-4866-52CD-7D8C475D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511A6-D1B3-6767-3FE8-9F896D5A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73352-D8B6-0638-CE8E-1211A41C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3E6140-F7B0-8A8D-F07F-D70CCD8B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Security Team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34BCC8-58DC-A19F-1ACF-995720127081}"/>
              </a:ext>
            </a:extLst>
          </p:cNvPr>
          <p:cNvGrpSpPr/>
          <p:nvPr/>
        </p:nvGrpSpPr>
        <p:grpSpPr>
          <a:xfrm>
            <a:off x="337172" y="1187979"/>
            <a:ext cx="8014380" cy="5123157"/>
            <a:chOff x="2302351" y="983767"/>
            <a:chExt cx="8054120" cy="5059034"/>
          </a:xfrm>
        </p:grpSpPr>
        <p:pic>
          <p:nvPicPr>
            <p:cNvPr id="6" name="Picture 5" descr="A logo with text on it&#10;&#10;Description automatically generated">
              <a:extLst>
                <a:ext uri="{FF2B5EF4-FFF2-40B4-BE49-F238E27FC236}">
                  <a16:creationId xmlns:a16="http://schemas.microsoft.com/office/drawing/2014/main" id="{C10E46A7-3DF7-C704-C018-1C6BEFAE6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466" y="2479880"/>
              <a:ext cx="2197574" cy="219292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99DF96-1BD8-9AEB-3291-22583DC94113}"/>
                </a:ext>
              </a:extLst>
            </p:cNvPr>
            <p:cNvGrpSpPr/>
            <p:nvPr/>
          </p:nvGrpSpPr>
          <p:grpSpPr>
            <a:xfrm>
              <a:off x="2302351" y="983767"/>
              <a:ext cx="8054120" cy="5059034"/>
              <a:chOff x="2534363" y="1242040"/>
              <a:chExt cx="8054120" cy="5059034"/>
            </a:xfrm>
          </p:grpSpPr>
          <p:pic>
            <p:nvPicPr>
              <p:cNvPr id="1032" name="Picture 8" descr="User icons for free download | Freepik">
                <a:extLst>
                  <a:ext uri="{FF2B5EF4-FFF2-40B4-BE49-F238E27FC236}">
                    <a16:creationId xmlns:a16="http://schemas.microsoft.com/office/drawing/2014/main" id="{9E8FC078-5B11-2D7A-6090-DDB0B57173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2045" y="1242040"/>
                <a:ext cx="1023867" cy="1023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Computer - Free computer icons">
                <a:extLst>
                  <a:ext uri="{FF2B5EF4-FFF2-40B4-BE49-F238E27FC236}">
                    <a16:creationId xmlns:a16="http://schemas.microsoft.com/office/drawing/2014/main" id="{F270F6B3-F358-B2C2-EC5C-E1652B1558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8962" y="2782247"/>
                <a:ext cx="1131911" cy="1131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Email - Free communications icons">
                <a:extLst>
                  <a:ext uri="{FF2B5EF4-FFF2-40B4-BE49-F238E27FC236}">
                    <a16:creationId xmlns:a16="http://schemas.microsoft.com/office/drawing/2014/main" id="{243B9913-A580-7FF8-4578-2E83C380E7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0600" y="4747190"/>
                <a:ext cx="1023866" cy="1023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College - Free education icons">
                <a:extLst>
                  <a:ext uri="{FF2B5EF4-FFF2-40B4-BE49-F238E27FC236}">
                    <a16:creationId xmlns:a16="http://schemas.microsoft.com/office/drawing/2014/main" id="{6C815E13-4482-D8EE-46F7-9E34A4E68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1880" y="4639144"/>
                <a:ext cx="1131912" cy="1131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Research center - Free architecture and city icons">
                <a:extLst>
                  <a:ext uri="{FF2B5EF4-FFF2-40B4-BE49-F238E27FC236}">
                    <a16:creationId xmlns:a16="http://schemas.microsoft.com/office/drawing/2014/main" id="{7FB95B2C-BAF0-00E2-B5EC-663E4520A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7673" y="2782247"/>
                <a:ext cx="1121510" cy="1121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ECBA86-98EF-CF47-1827-4860F18E806B}"/>
                  </a:ext>
                </a:extLst>
              </p:cNvPr>
              <p:cNvSpPr txBox="1"/>
              <p:nvPr/>
            </p:nvSpPr>
            <p:spPr>
              <a:xfrm>
                <a:off x="3917057" y="2327226"/>
                <a:ext cx="1282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FoundrySterling-Medium" panose="00000500000000000000" pitchFamily="2" charset="0"/>
                  </a:rPr>
                  <a:t>50K Users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951D97-9D7B-0C61-EED2-35E6066B2610}"/>
                  </a:ext>
                </a:extLst>
              </p:cNvPr>
              <p:cNvSpPr txBox="1"/>
              <p:nvPr/>
            </p:nvSpPr>
            <p:spPr>
              <a:xfrm>
                <a:off x="2534363" y="3914158"/>
                <a:ext cx="16985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FoundrySterling-Medium" panose="00000500000000000000" pitchFamily="2" charset="0"/>
                  </a:rPr>
                  <a:t>150K Devices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425220-710B-23EB-D669-157D642B01BA}"/>
                  </a:ext>
                </a:extLst>
              </p:cNvPr>
              <p:cNvSpPr txBox="1"/>
              <p:nvPr/>
            </p:nvSpPr>
            <p:spPr>
              <a:xfrm>
                <a:off x="3581400" y="5931742"/>
                <a:ext cx="2197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FoundrySterling-Medium" panose="00000500000000000000" pitchFamily="2" charset="0"/>
                  </a:rPr>
                  <a:t>320 Email Domains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F04935-0C35-EAC6-68D0-44B39E336E2F}"/>
                  </a:ext>
                </a:extLst>
              </p:cNvPr>
              <p:cNvSpPr txBox="1"/>
              <p:nvPr/>
            </p:nvSpPr>
            <p:spPr>
              <a:xfrm>
                <a:off x="6577225" y="5912494"/>
                <a:ext cx="16484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FoundrySterling-Medium" panose="00000500000000000000" pitchFamily="2" charset="0"/>
                  </a:rPr>
                  <a:t>38 Colleges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AAFD8-72D8-F482-3542-A549174E1CD6}"/>
                  </a:ext>
                </a:extLst>
              </p:cNvPr>
              <p:cNvSpPr txBox="1"/>
              <p:nvPr/>
            </p:nvSpPr>
            <p:spPr>
              <a:xfrm>
                <a:off x="7974937" y="3960324"/>
                <a:ext cx="26135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FoundrySterling-Medium" panose="00000500000000000000" pitchFamily="2" charset="0"/>
                  </a:rPr>
                  <a:t>110 Departments and Centers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69C841-EC9E-F6C4-A347-F493FC32BFE6}"/>
              </a:ext>
            </a:extLst>
          </p:cNvPr>
          <p:cNvGrpSpPr/>
          <p:nvPr/>
        </p:nvGrpSpPr>
        <p:grpSpPr>
          <a:xfrm>
            <a:off x="8475259" y="1310185"/>
            <a:ext cx="3366795" cy="4910559"/>
            <a:chOff x="8475259" y="1310185"/>
            <a:chExt cx="3366795" cy="4910559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A5D7964A-E1EC-86D4-DBD5-6C7A19C6A6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7143499"/>
                </p:ext>
              </p:extLst>
            </p:nvPr>
          </p:nvGraphicFramePr>
          <p:xfrm>
            <a:off x="8475259" y="1995262"/>
            <a:ext cx="3366795" cy="42254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C8E504-4FC0-8A9F-F005-B6B199BDF0A5}"/>
                </a:ext>
              </a:extLst>
            </p:cNvPr>
            <p:cNvSpPr txBox="1"/>
            <p:nvPr/>
          </p:nvSpPr>
          <p:spPr>
            <a:xfrm>
              <a:off x="9003456" y="1310185"/>
              <a:ext cx="2350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FoundrySterling-Medium" panose="00000500000000000000" pitchFamily="2" charset="0"/>
                </a:rPr>
                <a:t>Infosec Team</a:t>
              </a:r>
            </a:p>
          </p:txBody>
        </p:sp>
      </p:grpSp>
      <p:pic>
        <p:nvPicPr>
          <p:cNvPr id="1026" name="Picture 2" descr="Sophos Support: 1 (833) 886-6005">
            <a:extLst>
              <a:ext uri="{FF2B5EF4-FFF2-40B4-BE49-F238E27FC236}">
                <a16:creationId xmlns:a16="http://schemas.microsoft.com/office/drawing/2014/main" id="{617569A7-9CC7-B293-F2A1-F4A5A1155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26488" b="23716"/>
          <a:stretch/>
        </p:blipFill>
        <p:spPr bwMode="auto">
          <a:xfrm>
            <a:off x="4376542" y="1474098"/>
            <a:ext cx="2410370" cy="6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602380-314A-A2C8-DB6E-8640A70D3C86}"/>
              </a:ext>
            </a:extLst>
          </p:cNvPr>
          <p:cNvSpPr txBox="1"/>
          <p:nvPr/>
        </p:nvSpPr>
        <p:spPr>
          <a:xfrm>
            <a:off x="4628369" y="2235798"/>
            <a:ext cx="161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120 </a:t>
            </a:r>
            <a:r>
              <a:rPr lang="en-US" b="1" dirty="0" err="1">
                <a:solidFill>
                  <a:schemeClr val="accent5"/>
                </a:solidFill>
                <a:latin typeface="FoundrySterling-Medium" panose="00000500000000000000" pitchFamily="2" charset="0"/>
              </a:rPr>
              <a:t>SubEstates</a:t>
            </a:r>
            <a:endParaRPr lang="en-US" b="1" dirty="0">
              <a:solidFill>
                <a:schemeClr val="accent5"/>
              </a:solidFill>
              <a:latin typeface="FoundrySterling-Medi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914DF-9BA5-2017-4D8A-77E5BC3C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A0337-B7AE-A98F-8885-17EF801A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FFAD7-7A07-3357-0629-F96A65D1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623E2A-0B0E-BE76-6EE9-F2F43AA5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Monitoring at 100Gbps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85776-76FA-49DF-E172-0094C0676840}"/>
              </a:ext>
            </a:extLst>
          </p:cNvPr>
          <p:cNvSpPr txBox="1"/>
          <p:nvPr/>
        </p:nvSpPr>
        <p:spPr>
          <a:xfrm>
            <a:off x="1323975" y="1581984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E2F70-AD71-619D-7EF1-B2CE1F6449BB}"/>
              </a:ext>
            </a:extLst>
          </p:cNvPr>
          <p:cNvSpPr txBox="1"/>
          <p:nvPr/>
        </p:nvSpPr>
        <p:spPr>
          <a:xfrm>
            <a:off x="1247774" y="2628900"/>
            <a:ext cx="32549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Detection of malicious activities on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Pattern of abusive behavior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Regulatory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latin typeface="FoundrySterling-Medium" panose="00000500000000000000" pitchFamily="2" charset="0"/>
              </a:rPr>
              <a:t>Passive 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FoundrySterling-Medium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FoundrySterling-Medium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FoundrySterling-Medium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22445B-92C1-3AEE-FB95-58256ACB19C4}"/>
              </a:ext>
            </a:extLst>
          </p:cNvPr>
          <p:cNvGrpSpPr/>
          <p:nvPr/>
        </p:nvGrpSpPr>
        <p:grpSpPr>
          <a:xfrm>
            <a:off x="8048625" y="1601481"/>
            <a:ext cx="3476625" cy="4628405"/>
            <a:chOff x="8048625" y="1601481"/>
            <a:chExt cx="3476625" cy="46284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F1D0A9-0051-493A-AF20-F2A435D3A382}"/>
                </a:ext>
              </a:extLst>
            </p:cNvPr>
            <p:cNvSpPr txBox="1"/>
            <p:nvPr/>
          </p:nvSpPr>
          <p:spPr>
            <a:xfrm>
              <a:off x="8048625" y="1601481"/>
              <a:ext cx="3476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Challenges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518627-708C-B9AF-8B23-D790B821B010}"/>
                </a:ext>
              </a:extLst>
            </p:cNvPr>
            <p:cNvSpPr txBox="1"/>
            <p:nvPr/>
          </p:nvSpPr>
          <p:spPr>
            <a:xfrm>
              <a:off x="8048625" y="2628900"/>
              <a:ext cx="3254953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Cost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Scalability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Resilience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Integration with the existing tools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Data ingest and storage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5"/>
                  </a:solidFill>
                  <a:latin typeface="FoundrySterling-Medium" panose="00000500000000000000" pitchFamily="2" charset="0"/>
                </a:rPr>
                <a:t>Extreme optimization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accent5"/>
                </a:solidFill>
                <a:latin typeface="FoundrySterling-Medium" panose="000005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accent5"/>
                </a:solidFill>
                <a:latin typeface="FoundrySterling-Medium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43A7C-C5DC-D983-EE88-419448DD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61149-49CE-0727-9DD9-96B19F6A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BDDD8-8E99-7CF3-9C88-C148BC37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0BBB3B-ABEC-B020-598E-77878871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 Research</a:t>
            </a:r>
          </a:p>
        </p:txBody>
      </p:sp>
      <p:pic>
        <p:nvPicPr>
          <p:cNvPr id="3074" name="Picture 2" descr="Cisco - Wikipedia">
            <a:extLst>
              <a:ext uri="{FF2B5EF4-FFF2-40B4-BE49-F238E27FC236}">
                <a16:creationId xmlns:a16="http://schemas.microsoft.com/office/drawing/2014/main" id="{0424C3AA-E460-CAD6-ED83-4885F9C3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6" y="1657014"/>
            <a:ext cx="1426659" cy="7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gamon Equips Mobile Network Operators with Deep Observability to  Fast-Track Transition from 4G to 5G | Business Wire">
            <a:extLst>
              <a:ext uri="{FF2B5EF4-FFF2-40B4-BE49-F238E27FC236}">
                <a16:creationId xmlns:a16="http://schemas.microsoft.com/office/drawing/2014/main" id="{1C65193B-625C-A8EB-1382-31EA5680D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5" b="9160"/>
          <a:stretch/>
        </p:blipFill>
        <p:spPr bwMode="auto">
          <a:xfrm>
            <a:off x="564076" y="3317665"/>
            <a:ext cx="1598140" cy="5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sting demonstrates that Ixia Network Packet Broker delivers 100 percent  packet processing for 100 percent network visibility - Chief IT - For IT  Leaders &amp; Decision Makers">
            <a:extLst>
              <a:ext uri="{FF2B5EF4-FFF2-40B4-BE49-F238E27FC236}">
                <a16:creationId xmlns:a16="http://schemas.microsoft.com/office/drawing/2014/main" id="{E0345576-52E7-1E03-4A27-4DA7EF1AB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27829"/>
          <a:stretch/>
        </p:blipFill>
        <p:spPr bwMode="auto">
          <a:xfrm>
            <a:off x="2568619" y="1526540"/>
            <a:ext cx="1203279" cy="9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tquest | Insight Platforms | Solutions for Research and Analytics">
            <a:extLst>
              <a:ext uri="{FF2B5EF4-FFF2-40B4-BE49-F238E27FC236}">
                <a16:creationId xmlns:a16="http://schemas.microsoft.com/office/drawing/2014/main" id="{34546B6D-0E83-17E5-51C1-CB62DCC2F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33801" r="3797" b="21341"/>
          <a:stretch/>
        </p:blipFill>
        <p:spPr bwMode="auto">
          <a:xfrm>
            <a:off x="2329916" y="2895759"/>
            <a:ext cx="1680687" cy="10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33A500-26B9-8F2B-7749-B3FD5845B7BE}"/>
              </a:ext>
            </a:extLst>
          </p:cNvPr>
          <p:cNvGrpSpPr/>
          <p:nvPr/>
        </p:nvGrpSpPr>
        <p:grpSpPr>
          <a:xfrm>
            <a:off x="6620124" y="1357464"/>
            <a:ext cx="2893248" cy="4605651"/>
            <a:chOff x="6683186" y="1357464"/>
            <a:chExt cx="2893248" cy="4605651"/>
          </a:xfrm>
        </p:grpSpPr>
        <p:pic>
          <p:nvPicPr>
            <p:cNvPr id="3086" name="Picture 14" descr="Arista">
              <a:extLst>
                <a:ext uri="{FF2B5EF4-FFF2-40B4-BE49-F238E27FC236}">
                  <a16:creationId xmlns:a16="http://schemas.microsoft.com/office/drawing/2014/main" id="{DC21010F-2E72-E853-16D5-A86628C778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4" r="6632" b="15315"/>
            <a:stretch/>
          </p:blipFill>
          <p:spPr bwMode="auto">
            <a:xfrm>
              <a:off x="6683186" y="1357464"/>
              <a:ext cx="2548220" cy="904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171501-669B-6EF9-D3B5-285ABB3E48FE}"/>
                </a:ext>
              </a:extLst>
            </p:cNvPr>
            <p:cNvGrpSpPr/>
            <p:nvPr/>
          </p:nvGrpSpPr>
          <p:grpSpPr>
            <a:xfrm>
              <a:off x="7028214" y="2613390"/>
              <a:ext cx="2548220" cy="3349725"/>
              <a:chOff x="7028214" y="2613390"/>
              <a:chExt cx="2548220" cy="3349725"/>
            </a:xfrm>
          </p:grpSpPr>
          <p:pic>
            <p:nvPicPr>
              <p:cNvPr id="3084" name="Picture 12" descr="ntop - YouTube">
                <a:extLst>
                  <a:ext uri="{FF2B5EF4-FFF2-40B4-BE49-F238E27FC236}">
                    <a16:creationId xmlns:a16="http://schemas.microsoft.com/office/drawing/2014/main" id="{E253AD21-1E7E-DA8F-7436-113DE0786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567" r="646" b="19552"/>
              <a:stretch/>
            </p:blipFill>
            <p:spPr bwMode="auto">
              <a:xfrm>
                <a:off x="7028214" y="3760658"/>
                <a:ext cx="2007407" cy="1129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Napatech - Crunchbase Company Profile &amp; Funding">
                <a:extLst>
                  <a:ext uri="{FF2B5EF4-FFF2-40B4-BE49-F238E27FC236}">
                    <a16:creationId xmlns:a16="http://schemas.microsoft.com/office/drawing/2014/main" id="{D59024EB-4285-D0D6-BA70-3A7B5B5682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" t="27931" r="416" b="22427"/>
              <a:stretch/>
            </p:blipFill>
            <p:spPr bwMode="auto">
              <a:xfrm>
                <a:off x="7094635" y="2613390"/>
                <a:ext cx="2481799" cy="704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Suricata 3.0.2 released - Suricata">
                <a:extLst>
                  <a:ext uri="{FF2B5EF4-FFF2-40B4-BE49-F238E27FC236}">
                    <a16:creationId xmlns:a16="http://schemas.microsoft.com/office/drawing/2014/main" id="{6B2EB0BF-74AF-835B-6308-87847B00CB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9" t="14109"/>
              <a:stretch/>
            </p:blipFill>
            <p:spPr bwMode="auto">
              <a:xfrm>
                <a:off x="7249675" y="4732652"/>
                <a:ext cx="1413117" cy="1230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The Zeek Network Security Monitor">
            <a:extLst>
              <a:ext uri="{FF2B5EF4-FFF2-40B4-BE49-F238E27FC236}">
                <a16:creationId xmlns:a16="http://schemas.microsoft.com/office/drawing/2014/main" id="{12BA3753-11C9-E266-45CE-973FB36D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8" y="4732653"/>
            <a:ext cx="1487813" cy="4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cessing of PCAP files with Snort - Core Sentinel">
            <a:extLst>
              <a:ext uri="{FF2B5EF4-FFF2-40B4-BE49-F238E27FC236}">
                <a16:creationId xmlns:a16="http://schemas.microsoft.com/office/drawing/2014/main" id="{646F88EB-DF0F-B187-2D5D-A389141D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49" y="4496459"/>
            <a:ext cx="964718" cy="9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7B004-43C7-0875-AC20-589416BE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70276-D1BF-CBF5-16B1-B129257C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92B45-C087-F745-886A-9A9DBDFD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78EA8E-86A5-7CB9-EDD6-CA6B89D5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Setup Design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C640240-620A-982C-080C-E917F0B20A79}"/>
              </a:ext>
            </a:extLst>
          </p:cNvPr>
          <p:cNvGrpSpPr/>
          <p:nvPr/>
        </p:nvGrpSpPr>
        <p:grpSpPr>
          <a:xfrm>
            <a:off x="1404258" y="1306646"/>
            <a:ext cx="8783303" cy="4903212"/>
            <a:chOff x="282040" y="1278937"/>
            <a:chExt cx="8783303" cy="49032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F18822A-CFEF-2FE1-BDF0-F9DAC4F711A9}"/>
                </a:ext>
              </a:extLst>
            </p:cNvPr>
            <p:cNvGrpSpPr/>
            <p:nvPr/>
          </p:nvGrpSpPr>
          <p:grpSpPr>
            <a:xfrm>
              <a:off x="282040" y="1278937"/>
              <a:ext cx="8783303" cy="4903212"/>
              <a:chOff x="1445211" y="1231872"/>
              <a:chExt cx="8783303" cy="490321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181266-F6FE-75D7-8371-1A42AAE4261A}"/>
                  </a:ext>
                </a:extLst>
              </p:cNvPr>
              <p:cNvSpPr txBox="1"/>
              <p:nvPr/>
            </p:nvSpPr>
            <p:spPr>
              <a:xfrm>
                <a:off x="2973108" y="5751889"/>
                <a:ext cx="1398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FoundrySterling-Medium" panose="00000500000000000000" pitchFamily="2" charset="0"/>
                  </a:rPr>
                  <a:t>Net Flow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D10507B-0344-9525-FE09-B1755796D47A}"/>
                  </a:ext>
                </a:extLst>
              </p:cNvPr>
              <p:cNvGrpSpPr/>
              <p:nvPr/>
            </p:nvGrpSpPr>
            <p:grpSpPr>
              <a:xfrm>
                <a:off x="2944263" y="1231872"/>
                <a:ext cx="6781333" cy="1465174"/>
                <a:chOff x="2944263" y="1231872"/>
                <a:chExt cx="6781333" cy="1465174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DF0B1DF-FCF6-2E72-8824-D868DDF05CB5}"/>
                    </a:ext>
                  </a:extLst>
                </p:cNvPr>
                <p:cNvSpPr txBox="1"/>
                <p:nvPr/>
              </p:nvSpPr>
              <p:spPr>
                <a:xfrm>
                  <a:off x="6766410" y="1231872"/>
                  <a:ext cx="115967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1">
                          <a:lumMod val="75000"/>
                        </a:schemeClr>
                      </a:solidFill>
                      <a:latin typeface="FoundrySterling-Medium" panose="00000500000000000000" pitchFamily="2" charset="0"/>
                    </a:rPr>
                    <a:t>100Gbps Tx</a:t>
                  </a: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91053628-52A9-4336-30BC-48B25A211416}"/>
                    </a:ext>
                  </a:extLst>
                </p:cNvPr>
                <p:cNvGrpSpPr/>
                <p:nvPr/>
              </p:nvGrpSpPr>
              <p:grpSpPr>
                <a:xfrm>
                  <a:off x="2944263" y="1313116"/>
                  <a:ext cx="6781333" cy="1383930"/>
                  <a:chOff x="2951630" y="1305482"/>
                  <a:chExt cx="6781333" cy="1383930"/>
                </a:xfrm>
              </p:grpSpPr>
              <p:sp>
                <p:nvSpPr>
                  <p:cNvPr id="86" name="Cloud 85">
                    <a:extLst>
                      <a:ext uri="{FF2B5EF4-FFF2-40B4-BE49-F238E27FC236}">
                        <a16:creationId xmlns:a16="http://schemas.microsoft.com/office/drawing/2014/main" id="{7030493C-9482-1A6D-4B6C-78EE0774EE40}"/>
                      </a:ext>
                    </a:extLst>
                  </p:cNvPr>
                  <p:cNvSpPr/>
                  <p:nvPr/>
                </p:nvSpPr>
                <p:spPr>
                  <a:xfrm>
                    <a:off x="8610133" y="1305482"/>
                    <a:ext cx="1122830" cy="813548"/>
                  </a:xfrm>
                  <a:prstGeom prst="cloud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Interne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t</a:t>
                    </a:r>
                  </a:p>
                </p:txBody>
              </p:sp>
              <p:cxnSp>
                <p:nvCxnSpPr>
                  <p:cNvPr id="87" name="Straight Arrow Connector 86">
                    <a:extLst>
                      <a:ext uri="{FF2B5EF4-FFF2-40B4-BE49-F238E27FC236}">
                        <a16:creationId xmlns:a16="http://schemas.microsoft.com/office/drawing/2014/main" id="{D9F75844-4E7B-724E-244B-37B7259DA4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38599" y="1479176"/>
                    <a:ext cx="4684296" cy="0"/>
                  </a:xfrm>
                  <a:prstGeom prst="straightConnector1">
                    <a:avLst/>
                  </a:prstGeom>
                  <a:ln w="31750">
                    <a:solidFill>
                      <a:schemeClr val="tx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87">
                    <a:extLst>
                      <a:ext uri="{FF2B5EF4-FFF2-40B4-BE49-F238E27FC236}">
                        <a16:creationId xmlns:a16="http://schemas.microsoft.com/office/drawing/2014/main" id="{0FA4EF70-31B3-77A6-0FF0-5EE438426C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832412" y="2017059"/>
                    <a:ext cx="4890483" cy="0"/>
                  </a:xfrm>
                  <a:prstGeom prst="straightConnector1">
                    <a:avLst/>
                  </a:prstGeom>
                  <a:ln w="31750">
                    <a:solidFill>
                      <a:schemeClr val="accent3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Arrow Connector 88">
                    <a:extLst>
                      <a:ext uri="{FF2B5EF4-FFF2-40B4-BE49-F238E27FC236}">
                        <a16:creationId xmlns:a16="http://schemas.microsoft.com/office/drawing/2014/main" id="{0545E8A3-ED25-C9F8-8648-F2D869700C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76719" y="1513912"/>
                    <a:ext cx="0" cy="1175500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89">
                    <a:extLst>
                      <a:ext uri="{FF2B5EF4-FFF2-40B4-BE49-F238E27FC236}">
                        <a16:creationId xmlns:a16="http://schemas.microsoft.com/office/drawing/2014/main" id="{0B86D9F6-F761-9FD4-45AA-26691998FB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77653" y="2017059"/>
                    <a:ext cx="0" cy="672353"/>
                  </a:xfrm>
                  <a:prstGeom prst="straightConnector1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7488A14F-CA44-F685-ABAE-E1D0C2321AEC}"/>
                      </a:ext>
                    </a:extLst>
                  </p:cNvPr>
                  <p:cNvGrpSpPr/>
                  <p:nvPr/>
                </p:nvGrpSpPr>
                <p:grpSpPr>
                  <a:xfrm>
                    <a:off x="2951630" y="1305482"/>
                    <a:ext cx="1122830" cy="813548"/>
                    <a:chOff x="2951630" y="1305482"/>
                    <a:chExt cx="1122830" cy="813548"/>
                  </a:xfrm>
                </p:grpSpPr>
                <p:sp>
                  <p:nvSpPr>
                    <p:cNvPr id="96" name="Cloud 95">
                      <a:extLst>
                        <a:ext uri="{FF2B5EF4-FFF2-40B4-BE49-F238E27FC236}">
                          <a16:creationId xmlns:a16="http://schemas.microsoft.com/office/drawing/2014/main" id="{E0DD31B1-FFF2-7FA5-3EFD-81ACA212D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1630" y="1305482"/>
                      <a:ext cx="1122830" cy="813548"/>
                    </a:xfrm>
                    <a:prstGeom prst="cloud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533C4F26-52F3-1EB8-18B8-623D4E40A4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6337" y="1479176"/>
                      <a:ext cx="733926" cy="4154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dirty="0">
                          <a:latin typeface="FoundrySterling-Medium" panose="00000500000000000000" pitchFamily="2" charset="0"/>
                        </a:rPr>
                        <a:t>University Backbone</a:t>
                      </a:r>
                    </a:p>
                  </p:txBody>
                </p:sp>
              </p:grp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39DEC645-B057-1744-B41A-E251061F5C73}"/>
                      </a:ext>
                    </a:extLst>
                  </p:cNvPr>
                  <p:cNvSpPr txBox="1"/>
                  <p:nvPr/>
                </p:nvSpPr>
                <p:spPr>
                  <a:xfrm>
                    <a:off x="6757502" y="2008534"/>
                    <a:ext cx="115967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oundrySterling-Medium" panose="00000500000000000000" pitchFamily="2" charset="0"/>
                      </a:rPr>
                      <a:t>100Gbps Rx</a:t>
                    </a:r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F37797E2-50D4-B640-8CF9-AE8A43C4859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746812" y="1788459"/>
                    <a:ext cx="1129907" cy="61856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05035CFF-DF2F-D9D3-8F23-AA3577FE7DF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760259" y="2316311"/>
                    <a:ext cx="1517394" cy="9743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1BFABE74-81AD-238F-D122-D36E368EEFF9}"/>
                      </a:ext>
                    </a:extLst>
                  </p:cNvPr>
                  <p:cNvSpPr txBox="1"/>
                  <p:nvPr/>
                </p:nvSpPr>
                <p:spPr>
                  <a:xfrm>
                    <a:off x="4290852" y="2267912"/>
                    <a:ext cx="60451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oundrySterling-Medium" panose="00000500000000000000" pitchFamily="2" charset="0"/>
                      </a:rPr>
                      <a:t>TAP</a:t>
                    </a:r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92E9684-13DB-B398-92D7-1028773084DE}"/>
                  </a:ext>
                </a:extLst>
              </p:cNvPr>
              <p:cNvGrpSpPr/>
              <p:nvPr/>
            </p:nvGrpSpPr>
            <p:grpSpPr>
              <a:xfrm>
                <a:off x="1445211" y="2658598"/>
                <a:ext cx="8783303" cy="3476486"/>
                <a:chOff x="1445211" y="2658598"/>
                <a:chExt cx="8783303" cy="3476486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C7EE35-3349-B469-9BB9-D29EC87B94E8}"/>
                    </a:ext>
                  </a:extLst>
                </p:cNvPr>
                <p:cNvSpPr txBox="1"/>
                <p:nvPr/>
              </p:nvSpPr>
              <p:spPr>
                <a:xfrm>
                  <a:off x="6650527" y="2862176"/>
                  <a:ext cx="14903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  <a:latin typeface="FoundrySterling-Medium" panose="00000500000000000000" pitchFamily="2" charset="0"/>
                    </a:rPr>
                    <a:t>Packet Broker </a:t>
                  </a: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762B425B-266D-F634-242F-23DD492A2AB5}"/>
                    </a:ext>
                  </a:extLst>
                </p:cNvPr>
                <p:cNvCxnSpPr/>
                <p:nvPr/>
              </p:nvCxnSpPr>
              <p:spPr>
                <a:xfrm>
                  <a:off x="7994276" y="4150308"/>
                  <a:ext cx="724765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7C6AA1B-F1AD-3C27-239C-4AFA0CE27A49}"/>
                    </a:ext>
                  </a:extLst>
                </p:cNvPr>
                <p:cNvSpPr txBox="1"/>
                <p:nvPr/>
              </p:nvSpPr>
              <p:spPr>
                <a:xfrm>
                  <a:off x="7239932" y="5765752"/>
                  <a:ext cx="13984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  <a:latin typeface="FoundrySterling-Medium" panose="00000500000000000000" pitchFamily="2" charset="0"/>
                    </a:rPr>
                    <a:t>IDS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5689F999-4199-6DB9-5E5A-7B2B3AFB9E8B}"/>
                    </a:ext>
                  </a:extLst>
                </p:cNvPr>
                <p:cNvSpPr/>
                <p:nvPr/>
              </p:nvSpPr>
              <p:spPr>
                <a:xfrm>
                  <a:off x="5796037" y="3969381"/>
                  <a:ext cx="2212347" cy="54682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  <a:alpha val="73067"/>
                  </a:schemeClr>
                </a:soli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F9BCBFD9-6460-61FF-4616-82E21B88CE98}"/>
                    </a:ext>
                  </a:extLst>
                </p:cNvPr>
                <p:cNvSpPr/>
                <p:nvPr/>
              </p:nvSpPr>
              <p:spPr>
                <a:xfrm>
                  <a:off x="3829581" y="3969380"/>
                  <a:ext cx="1456656" cy="560953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  <a:alpha val="73067"/>
                  </a:schemeClr>
                </a:soli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62" name="Picture 2" descr="Packet Broker | Packet Broker Documentation">
                  <a:extLst>
                    <a:ext uri="{FF2B5EF4-FFF2-40B4-BE49-F238E27FC236}">
                      <a16:creationId xmlns:a16="http://schemas.microsoft.com/office/drawing/2014/main" id="{5BFE4CEE-F47B-3AF9-4223-9C76305A1E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alphaModFix amt="29000"/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2" t="5403" r="55753" b="-358"/>
                <a:stretch/>
              </p:blipFill>
              <p:spPr bwMode="auto">
                <a:xfrm>
                  <a:off x="5452384" y="2658598"/>
                  <a:ext cx="1291315" cy="11593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926F6E2-9459-8B7A-3C09-29915BA6E3CA}"/>
                    </a:ext>
                  </a:extLst>
                </p:cNvPr>
                <p:cNvSpPr txBox="1"/>
                <p:nvPr/>
              </p:nvSpPr>
              <p:spPr>
                <a:xfrm>
                  <a:off x="8715528" y="3878293"/>
                  <a:ext cx="105824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1">
                          <a:lumMod val="75000"/>
                        </a:schemeClr>
                      </a:solidFill>
                      <a:latin typeface="FoundrySterling-Medium" panose="00000500000000000000" pitchFamily="2" charset="0"/>
                    </a:rPr>
                    <a:t>200Gbps full duplex LAG</a:t>
                  </a:r>
                </a:p>
              </p:txBody>
            </p:sp>
            <p:pic>
              <p:nvPicPr>
                <p:cNvPr id="64" name="Picture 4" descr="The server Vector Icons free download in SVG, PNG Format">
                  <a:extLst>
                    <a:ext uri="{FF2B5EF4-FFF2-40B4-BE49-F238E27FC236}">
                      <a16:creationId xmlns:a16="http://schemas.microsoft.com/office/drawing/2014/main" id="{52EFC716-0A00-7217-587C-20880C472E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2561" y="4967374"/>
                  <a:ext cx="677956" cy="677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4" descr="The server Vector Icons free download in SVG, PNG Format">
                  <a:extLst>
                    <a:ext uri="{FF2B5EF4-FFF2-40B4-BE49-F238E27FC236}">
                      <a16:creationId xmlns:a16="http://schemas.microsoft.com/office/drawing/2014/main" id="{5733EB33-EC01-FECD-EAEF-17C85123FB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6936" y="4945021"/>
                  <a:ext cx="677956" cy="677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4" descr="The server Vector Icons free download in SVG, PNG Format">
                  <a:extLst>
                    <a:ext uri="{FF2B5EF4-FFF2-40B4-BE49-F238E27FC236}">
                      <a16:creationId xmlns:a16="http://schemas.microsoft.com/office/drawing/2014/main" id="{381F60BF-0182-7B79-C371-BFF92DC0C2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32214" y="4946848"/>
                  <a:ext cx="677956" cy="677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4" descr="The server Vector Icons free download in SVG, PNG Format">
                  <a:extLst>
                    <a:ext uri="{FF2B5EF4-FFF2-40B4-BE49-F238E27FC236}">
                      <a16:creationId xmlns:a16="http://schemas.microsoft.com/office/drawing/2014/main" id="{C8906448-24F8-5D6E-BE06-9E2B7DCE85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6992" y="4946848"/>
                  <a:ext cx="677956" cy="677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4" descr="The server Vector Icons free download in SVG, PNG Format">
                  <a:extLst>
                    <a:ext uri="{FF2B5EF4-FFF2-40B4-BE49-F238E27FC236}">
                      <a16:creationId xmlns:a16="http://schemas.microsoft.com/office/drawing/2014/main" id="{B91E262E-C7F6-AFD0-4BE4-84B1E3A9E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6395" y="4946848"/>
                  <a:ext cx="677956" cy="677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4" descr="The server Vector Icons free download in SVG, PNG Format">
                  <a:extLst>
                    <a:ext uri="{FF2B5EF4-FFF2-40B4-BE49-F238E27FC236}">
                      <a16:creationId xmlns:a16="http://schemas.microsoft.com/office/drawing/2014/main" id="{F0184B56-67EA-A025-9DC6-DB15082A52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09867" y="4946848"/>
                  <a:ext cx="677956" cy="677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6AD401A-C5C6-1C52-6235-6E4971381719}"/>
                    </a:ext>
                  </a:extLst>
                </p:cNvPr>
                <p:cNvSpPr txBox="1"/>
                <p:nvPr/>
              </p:nvSpPr>
              <p:spPr>
                <a:xfrm>
                  <a:off x="1445211" y="4951902"/>
                  <a:ext cx="9800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1">
                          <a:lumMod val="75000"/>
                        </a:schemeClr>
                      </a:solidFill>
                      <a:latin typeface="FoundrySterling-Medium" panose="00000500000000000000" pitchFamily="2" charset="0"/>
                    </a:rPr>
                    <a:t>200Gbps</a:t>
                  </a:r>
                </a:p>
                <a:p>
                  <a:r>
                    <a:rPr lang="en-US" sz="1400" b="1" dirty="0">
                      <a:solidFill>
                        <a:schemeClr val="accent1">
                          <a:lumMod val="75000"/>
                        </a:schemeClr>
                      </a:solidFill>
                      <a:latin typeface="FoundrySterling-Medium" panose="00000500000000000000" pitchFamily="2" charset="0"/>
                    </a:rPr>
                    <a:t>FPGA Card 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DCA80D9-5F6F-8E3E-AC32-15389E724812}"/>
                    </a:ext>
                  </a:extLst>
                </p:cNvPr>
                <p:cNvSpPr txBox="1"/>
                <p:nvPr/>
              </p:nvSpPr>
              <p:spPr>
                <a:xfrm>
                  <a:off x="9421691" y="4951902"/>
                  <a:ext cx="8068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accent1">
                          <a:lumMod val="75000"/>
                        </a:schemeClr>
                      </a:solidFill>
                      <a:latin typeface="FoundrySterling-Medium" panose="00000500000000000000" pitchFamily="2" charset="0"/>
                    </a:rPr>
                    <a:t>25Gbps</a:t>
                  </a:r>
                </a:p>
                <a:p>
                  <a:r>
                    <a:rPr lang="en-US" sz="1400" b="1" dirty="0">
                      <a:solidFill>
                        <a:schemeClr val="accent1">
                          <a:lumMod val="75000"/>
                        </a:schemeClr>
                      </a:solidFill>
                      <a:latin typeface="FoundrySterling-Medium" panose="00000500000000000000" pitchFamily="2" charset="0"/>
                    </a:rPr>
                    <a:t>NIC</a:t>
                  </a:r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9E3053CE-0A60-37EC-9985-75AC039FC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6378" y="5285826"/>
                  <a:ext cx="58086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950AFEA-B63F-46BE-9A74-A7EDC0ECD9B8}"/>
                    </a:ext>
                  </a:extLst>
                </p:cNvPr>
                <p:cNvCxnSpPr>
                  <a:stCxn id="70" idx="3"/>
                </p:cNvCxnSpPr>
                <p:nvPr/>
              </p:nvCxnSpPr>
              <p:spPr>
                <a:xfrm>
                  <a:off x="2425241" y="5213512"/>
                  <a:ext cx="409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AD26242A-732A-76F1-93D1-A98F329A8B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62018" y="3335049"/>
                  <a:ext cx="2184371" cy="1718174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58B57E7C-685B-097E-C2C8-72690409C3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01192" y="3495039"/>
                  <a:ext cx="2009306" cy="1573592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3B9E1D36-AA7F-0F31-969E-468C2A8C85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9667" y="3563849"/>
                  <a:ext cx="1581031" cy="1515407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9583F4E7-B68F-F291-1003-CA7253635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981" y="3616483"/>
                  <a:ext cx="1382063" cy="1436740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A895FBD9-FDEF-EC8C-15CD-B58B615A1C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3710" y="3653795"/>
                  <a:ext cx="823854" cy="1388149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C2A7F933-605C-AADC-5993-C9913CC9C0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6971" y="3692318"/>
                  <a:ext cx="745749" cy="1341370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F91A21F0-320F-3016-0050-F085A3909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3033" y="3754269"/>
                  <a:ext cx="223315" cy="1300500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FD3E1E3F-24CF-9BF8-28AF-5DDACD8F5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0563" y="3754270"/>
                  <a:ext cx="170206" cy="1300499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523E6C25-D434-50F5-A91B-C1ECE0839679}"/>
                    </a:ext>
                  </a:extLst>
                </p:cNvPr>
                <p:cNvCxnSpPr/>
                <p:nvPr/>
              </p:nvCxnSpPr>
              <p:spPr>
                <a:xfrm flipH="1">
                  <a:off x="3829581" y="3454569"/>
                  <a:ext cx="1670266" cy="1600200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9496355B-CA82-6874-3FB9-3A7A926F25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32457" y="3296986"/>
                  <a:ext cx="2350847" cy="1757783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AACA66-44B0-656F-5AEE-671DCE767D2A}"/>
                </a:ext>
              </a:extLst>
            </p:cNvPr>
            <p:cNvSpPr txBox="1"/>
            <p:nvPr/>
          </p:nvSpPr>
          <p:spPr>
            <a:xfrm>
              <a:off x="872101" y="3925358"/>
              <a:ext cx="10582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FoundrySterling-Medium" panose="00000500000000000000" pitchFamily="2" charset="0"/>
                </a:rPr>
                <a:t>200Gbps full duplex LAG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04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5D8C9-83DF-3AA8-0807-078740A7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3796A-37F9-03D3-9B79-19B82A87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425CB-F07E-B161-7410-D958E48E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B4D56B-0612-0E8C-E16E-23633B987285}"/>
              </a:ext>
            </a:extLst>
          </p:cNvPr>
          <p:cNvSpPr/>
          <p:nvPr/>
        </p:nvSpPr>
        <p:spPr>
          <a:xfrm>
            <a:off x="106342" y="2353857"/>
            <a:ext cx="1590415" cy="1147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T200A02 SmartNIC - Napatech">
            <a:extLst>
              <a:ext uri="{FF2B5EF4-FFF2-40B4-BE49-F238E27FC236}">
                <a16:creationId xmlns:a16="http://schemas.microsoft.com/office/drawing/2014/main" id="{24CFD278-04F4-0C35-C0E0-E67291FC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34" y="1123336"/>
            <a:ext cx="2954677" cy="18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CCD63C-8BDF-3041-27F4-907C0E4D74FF}"/>
              </a:ext>
            </a:extLst>
          </p:cNvPr>
          <p:cNvSpPr txBox="1"/>
          <p:nvPr/>
        </p:nvSpPr>
        <p:spPr>
          <a:xfrm>
            <a:off x="7530071" y="1522860"/>
            <a:ext cx="390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Napatech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 NT200A02 FPGA Card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B8E82-7876-367F-C961-22FF47FC73B2}"/>
              </a:ext>
            </a:extLst>
          </p:cNvPr>
          <p:cNvSpPr txBox="1"/>
          <p:nvPr/>
        </p:nvSpPr>
        <p:spPr>
          <a:xfrm>
            <a:off x="5349922" y="3882790"/>
            <a:ext cx="6332562" cy="1477328"/>
          </a:xfrm>
          <a:prstGeom prst="rect">
            <a:avLst/>
          </a:prstGeom>
          <a:solidFill>
            <a:schemeClr val="bg2">
              <a:alpha val="88799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/opt/napatech3/bin/</a:t>
            </a:r>
            <a:r>
              <a:rPr lang="en-GB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ntpl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-e "Delete = All" </a:t>
            </a:r>
          </a:p>
          <a:p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/opt/napatech3/bin/</a:t>
            </a:r>
            <a:r>
              <a:rPr lang="en-GB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ntpl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-e "</a:t>
            </a:r>
            <a:r>
              <a:rPr lang="en-GB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HashMode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Hash2TupleSorted" </a:t>
            </a:r>
          </a:p>
          <a:p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/opt/napatech3/bin/</a:t>
            </a:r>
            <a:r>
              <a:rPr lang="en-GB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ntpl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-e "Assign[</a:t>
            </a:r>
            <a:r>
              <a:rPr lang="en-GB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StreamId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=(0..15)] = All"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 descr="A diagram of a computer&#10;&#10;Description automatically generated">
            <a:extLst>
              <a:ext uri="{FF2B5EF4-FFF2-40B4-BE49-F238E27FC236}">
                <a16:creationId xmlns:a16="http://schemas.microsoft.com/office/drawing/2014/main" id="{E51957B9-6650-DD6E-486A-A5ECF6904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" y="902227"/>
            <a:ext cx="4336329" cy="24653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8DCAF9-949B-BD90-FBBF-15CC36F2E530}"/>
              </a:ext>
            </a:extLst>
          </p:cNvPr>
          <p:cNvSpPr txBox="1">
            <a:spLocks/>
          </p:cNvSpPr>
          <p:nvPr/>
        </p:nvSpPr>
        <p:spPr>
          <a:xfrm>
            <a:off x="838200" y="178371"/>
            <a:ext cx="8509000" cy="57056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Traffic Capture for </a:t>
            </a:r>
            <a:r>
              <a:rPr lang="en-US" dirty="0" err="1"/>
              <a:t>Netflow</a:t>
            </a:r>
            <a:r>
              <a:rPr lang="en-US" dirty="0"/>
              <a:t> </a:t>
            </a:r>
            <a:r>
              <a:rPr lang="en-US" dirty="0" err="1"/>
              <a:t>Genaration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5D8C9-83DF-3AA8-0807-078740A7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26/09/2023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3796A-37F9-03D3-9B79-19B82A87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www.infosec.ox.ac.uk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425CB-F07E-B161-7410-D958E48E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C33D-F8F8-4C4B-AB02-036749FE9219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2056" name="Picture 8" descr="PF_RING ZC (Zero Copy) — PF_RING dev documentation">
            <a:extLst>
              <a:ext uri="{FF2B5EF4-FFF2-40B4-BE49-F238E27FC236}">
                <a16:creationId xmlns:a16="http://schemas.microsoft.com/office/drawing/2014/main" id="{737735BD-31BF-7F34-316E-2A6EC1C8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49" y="1878844"/>
            <a:ext cx="3322946" cy="15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T200A02 SmartNIC - Napatech">
            <a:extLst>
              <a:ext uri="{FF2B5EF4-FFF2-40B4-BE49-F238E27FC236}">
                <a16:creationId xmlns:a16="http://schemas.microsoft.com/office/drawing/2014/main" id="{62A27ECA-CBBB-425E-F243-1C881398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955"/>
            <a:ext cx="2417466" cy="15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Probe Cento Documentation — cento 1.15 documentation">
            <a:extLst>
              <a:ext uri="{FF2B5EF4-FFF2-40B4-BE49-F238E27FC236}">
                <a16:creationId xmlns:a16="http://schemas.microsoft.com/office/drawing/2014/main" id="{1742AB08-8DE8-F044-2F9F-7A5F0B4A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70" y="2050955"/>
            <a:ext cx="3009047" cy="14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2530C205-4A96-6B49-05E5-32AA224B00E3}"/>
              </a:ext>
            </a:extLst>
          </p:cNvPr>
          <p:cNvSpPr/>
          <p:nvPr/>
        </p:nvSpPr>
        <p:spPr>
          <a:xfrm>
            <a:off x="2495550" y="2456953"/>
            <a:ext cx="902743" cy="52321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69B52C6-E4B4-D3B3-E533-78556CF10D9E}"/>
              </a:ext>
            </a:extLst>
          </p:cNvPr>
          <p:cNvSpPr/>
          <p:nvPr/>
        </p:nvSpPr>
        <p:spPr>
          <a:xfrm>
            <a:off x="7938172" y="2497896"/>
            <a:ext cx="902743" cy="52321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571102DE-A689-D556-5BB9-1229FE18ACA1}"/>
              </a:ext>
            </a:extLst>
          </p:cNvPr>
          <p:cNvSpPr/>
          <p:nvPr/>
        </p:nvSpPr>
        <p:spPr>
          <a:xfrm>
            <a:off x="5319170" y="2456953"/>
            <a:ext cx="902743" cy="52321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Apache Kafka">
            <a:extLst>
              <a:ext uri="{FF2B5EF4-FFF2-40B4-BE49-F238E27FC236}">
                <a16:creationId xmlns:a16="http://schemas.microsoft.com/office/drawing/2014/main" id="{FBBD8F77-2680-5E32-82A1-4D4208CB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17" y="1844964"/>
            <a:ext cx="1829084" cy="18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B4C804-1463-43D6-D16F-82D5F33A83D1}"/>
              </a:ext>
            </a:extLst>
          </p:cNvPr>
          <p:cNvSpPr txBox="1"/>
          <p:nvPr/>
        </p:nvSpPr>
        <p:spPr>
          <a:xfrm>
            <a:off x="838199" y="3944204"/>
            <a:ext cx="2435895" cy="47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FPGA Card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7CAA9-E199-7405-7A35-4A2228E5E764}"/>
              </a:ext>
            </a:extLst>
          </p:cNvPr>
          <p:cNvSpPr txBox="1"/>
          <p:nvPr/>
        </p:nvSpPr>
        <p:spPr>
          <a:xfrm>
            <a:off x="3581400" y="3944204"/>
            <a:ext cx="243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PF_RING ZC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55E2E8-8428-4562-A337-09A50ECA36A3}"/>
              </a:ext>
            </a:extLst>
          </p:cNvPr>
          <p:cNvSpPr txBox="1"/>
          <p:nvPr/>
        </p:nvSpPr>
        <p:spPr>
          <a:xfrm>
            <a:off x="6482013" y="3935780"/>
            <a:ext cx="2435895" cy="47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 Cento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3BF77-C2B2-1E72-4945-CF660AEF4659}"/>
              </a:ext>
            </a:extLst>
          </p:cNvPr>
          <p:cNvSpPr txBox="1"/>
          <p:nvPr/>
        </p:nvSpPr>
        <p:spPr>
          <a:xfrm>
            <a:off x="9409888" y="3944204"/>
            <a:ext cx="2435895" cy="47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Kafka Topic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10F282-3A5B-6337-3EB0-F731E067EFFB}"/>
              </a:ext>
            </a:extLst>
          </p:cNvPr>
          <p:cNvSpPr txBox="1"/>
          <p:nvPr/>
        </p:nvSpPr>
        <p:spPr>
          <a:xfrm>
            <a:off x="655093" y="5445457"/>
            <a:ext cx="10563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Special thanks to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Ntop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oundrySterling-Medium" panose="00000500000000000000" pitchFamily="2" charset="0"/>
              </a:rPr>
              <a:t> for providing free academic licenses for PF_RING ZC and Cento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4CB59A-2B3B-CBD5-952C-AB66CCB52A8C}"/>
              </a:ext>
            </a:extLst>
          </p:cNvPr>
          <p:cNvSpPr txBox="1">
            <a:spLocks/>
          </p:cNvSpPr>
          <p:nvPr/>
        </p:nvSpPr>
        <p:spPr>
          <a:xfrm>
            <a:off x="838200" y="178371"/>
            <a:ext cx="8509000" cy="57056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/>
              <a:t>Netflow</a:t>
            </a:r>
            <a:r>
              <a:rPr lang="en-US" dirty="0"/>
              <a:t> Generation</a:t>
            </a:r>
          </a:p>
        </p:txBody>
      </p:sp>
    </p:spTree>
    <p:extLst>
      <p:ext uri="{BB962C8B-B14F-4D97-AF65-F5344CB8AC3E}">
        <p14:creationId xmlns:p14="http://schemas.microsoft.com/office/powerpoint/2010/main" val="8780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db470ab-88b0-4832-bc0e-7f1acaa35f40"/>
</p:tagLst>
</file>

<file path=ppt/theme/theme1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2F2F2"/>
      </a:hlink>
      <a:folHlink>
        <a:srgbClr val="D8D8D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FoundrySterling-Medium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foSec - Template - Standard 2.0" id="{3480C8F2-5EEA-444C-B8EE-27474439E4CD}" vid="{4E725711-F64B-42F6-ACA2-542E3852AD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EC31C30DE424E863B30A846D40A8D" ma:contentTypeVersion="16" ma:contentTypeDescription="Create a new document." ma:contentTypeScope="" ma:versionID="8ab4f1a2ae01c233bab59e884ecb8cf4">
  <xsd:schema xmlns:xsd="http://www.w3.org/2001/XMLSchema" xmlns:xs="http://www.w3.org/2001/XMLSchema" xmlns:p="http://schemas.microsoft.com/office/2006/metadata/properties" xmlns:ns2="eb6b86be-3cf0-45ac-8107-e027bd442d92" xmlns:ns3="ee456cb7-c0e6-4b23-bd19-3662cb0466da" targetNamespace="http://schemas.microsoft.com/office/2006/metadata/properties" ma:root="true" ma:fieldsID="f8c88ea601696509a6a920c5c3244e27" ns2:_="" ns3:_="">
    <xsd:import namespace="eb6b86be-3cf0-45ac-8107-e027bd442d92"/>
    <xsd:import namespace="ee456cb7-c0e6-4b23-bd19-3662cb046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b86be-3cf0-45ac-8107-e027bd442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56cb7-c0e6-4b23-bd19-3662cb046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e3b889-ad64-41e2-9302-d6cb473388cf}" ma:internalName="TaxCatchAll" ma:showField="CatchAllData" ma:web="ee456cb7-c0e6-4b23-bd19-3662cb046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456cb7-c0e6-4b23-bd19-3662cb0466da" xsi:nil="true"/>
    <lcf76f155ced4ddcb4097134ff3c332f xmlns="eb6b86be-3cf0-45ac-8107-e027bd442d92">
      <Terms xmlns="http://schemas.microsoft.com/office/infopath/2007/PartnerControls"/>
    </lcf76f155ced4ddcb4097134ff3c332f>
    <SharedWithUsers xmlns="ee456cb7-c0e6-4b23-bd19-3662cb0466da">
      <UserInfo>
        <DisplayName>OxCert</DisplayName>
        <AccountId>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08D436-8A40-4F6F-AFA5-0CD6DB8E6EF6}">
  <ds:schemaRefs>
    <ds:schemaRef ds:uri="eb6b86be-3cf0-45ac-8107-e027bd442d92"/>
    <ds:schemaRef ds:uri="ee456cb7-c0e6-4b23-bd19-3662cb0466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5A118D-B708-4A10-9120-0A55E719CF36}">
  <ds:schemaRefs>
    <ds:schemaRef ds:uri="1d24c38f-2a7f-47a5-871c-514158aa8f11"/>
    <ds:schemaRef ds:uri="2a453ca8-2bb7-46d8-ba04-427af7c35e17"/>
    <ds:schemaRef ds:uri="eb6b86be-3cf0-45ac-8107-e027bd442d92"/>
    <ds:schemaRef ds:uri="ee456cb7-c0e6-4b23-bd19-3662cb0466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BA1285-0A36-49E7-A898-C15C83D56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14215</TotalTime>
  <Words>1038</Words>
  <Application>Microsoft Macintosh PowerPoint</Application>
  <PresentationFormat>Widescreen</PresentationFormat>
  <Paragraphs>224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FoundrySterling-Medium</vt:lpstr>
      <vt:lpstr>Menlo</vt:lpstr>
      <vt:lpstr>3_Office Theme</vt:lpstr>
      <vt:lpstr>Network Security Monitoring at 100Gbps</vt:lpstr>
      <vt:lpstr>PowerPoint Presentation</vt:lpstr>
      <vt:lpstr>PowerPoint Presentation</vt:lpstr>
      <vt:lpstr>Information Security Team</vt:lpstr>
      <vt:lpstr>Network Monitoring at 100Gbps</vt:lpstr>
      <vt:lpstr>Market Research</vt:lpstr>
      <vt:lpstr>Setup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graham.ingram@it.ox.ac.uk</dc:creator>
  <cp:lastModifiedBy>Kashif Mohammad</cp:lastModifiedBy>
  <cp:revision>68</cp:revision>
  <cp:lastPrinted>2023-09-23T22:30:37Z</cp:lastPrinted>
  <dcterms:created xsi:type="dcterms:W3CDTF">2021-11-16T17:34:02Z</dcterms:created>
  <dcterms:modified xsi:type="dcterms:W3CDTF">2023-09-27T12:00:40Z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0x0101005AAEC31C30DE424E863B30A846D40A8D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ment">
    <vt:lpwstr>bd</vt:lpwstr>
  </property>
  <property fmtid="{D5CDD505-2E9C-101B-9397-08002B2CF9AE}" pid="10" name="MediaServiceImageTags">
    <vt:lpwstr/>
  </property>
</Properties>
</file>