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1" r:id="rId6"/>
    <p:sldId id="260" r:id="rId7"/>
    <p:sldId id="274" r:id="rId8"/>
    <p:sldId id="275" r:id="rId9"/>
    <p:sldId id="276" r:id="rId10"/>
    <p:sldId id="277" r:id="rId11"/>
    <p:sldId id="272" r:id="rId12"/>
    <p:sldId id="279" r:id="rId13"/>
    <p:sldId id="280" r:id="rId14"/>
    <p:sldId id="264" r:id="rId15"/>
    <p:sldId id="265" r:id="rId16"/>
    <p:sldId id="266" r:id="rId17"/>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4CA373-0547-084B-74BE-2F26522A5B35}" v="11" dt="2023-09-10T08:42:03.270"/>
    <p1510:client id="{ADA87C88-F8B4-67A9-96EF-E7F0BD058E8D}" v="74" dt="2023-09-10T08:29:33.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6505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1267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9562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67081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2522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00051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491366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89654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7699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9596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B712588-04B1-427B-82EE-E8DB90309F08}" type="datetimeFigureOut">
              <a:rPr lang="en-US" dirty="0"/>
              <a:t>9/10/2023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2298024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1297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843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15499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98930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390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10263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463F26-7E63-B1B0-2B13-2C6F798DBD89}"/>
              </a:ext>
            </a:extLst>
          </p:cNvPr>
          <p:cNvSpPr>
            <a:spLocks noGrp="1"/>
          </p:cNvSpPr>
          <p:nvPr>
            <p:ph type="ctrTitle"/>
          </p:nvPr>
        </p:nvSpPr>
        <p:spPr/>
        <p:txBody>
          <a:bodyPr/>
          <a:lstStyle/>
          <a:p>
            <a:r>
              <a:rPr lang="en-US" dirty="0"/>
              <a:t>STATE OF CYBERSECURITY IN CENTRAL ASIA</a:t>
            </a:r>
            <a:endParaRPr lang="LID4096" dirty="0"/>
          </a:p>
        </p:txBody>
      </p:sp>
      <p:sp>
        <p:nvSpPr>
          <p:cNvPr id="3" name="Подзаголовок 2">
            <a:extLst>
              <a:ext uri="{FF2B5EF4-FFF2-40B4-BE49-F238E27FC236}">
                <a16:creationId xmlns:a16="http://schemas.microsoft.com/office/drawing/2014/main" id="{7BFEAED2-F424-C81D-2A09-8D4A906CF711}"/>
              </a:ext>
            </a:extLst>
          </p:cNvPr>
          <p:cNvSpPr>
            <a:spLocks noGrp="1"/>
          </p:cNvSpPr>
          <p:nvPr>
            <p:ph type="subTitle" idx="1"/>
          </p:nvPr>
        </p:nvSpPr>
        <p:spPr>
          <a:xfrm>
            <a:off x="1507067" y="4050833"/>
            <a:ext cx="7766936" cy="2412597"/>
          </a:xfrm>
        </p:spPr>
        <p:txBody>
          <a:bodyPr>
            <a:normAutofit/>
          </a:bodyPr>
          <a:lstStyle/>
          <a:p>
            <a:r>
              <a:rPr lang="en-US" sz="2800" dirty="0">
                <a:solidFill>
                  <a:srgbClr val="0070C0"/>
                </a:solidFill>
              </a:rPr>
              <a:t>Talgat Nurlybayev</a:t>
            </a:r>
          </a:p>
          <a:p>
            <a:r>
              <a:rPr lang="en-US" sz="2800" dirty="0">
                <a:solidFill>
                  <a:srgbClr val="0070C0"/>
                </a:solidFill>
              </a:rPr>
              <a:t>Kazakhstan Research and Education Network Association (</a:t>
            </a:r>
            <a:r>
              <a:rPr lang="en-US" sz="2800" dirty="0" err="1">
                <a:solidFill>
                  <a:srgbClr val="0070C0"/>
                </a:solidFill>
              </a:rPr>
              <a:t>KazRENA</a:t>
            </a:r>
            <a:r>
              <a:rPr lang="en-US" sz="2800" dirty="0">
                <a:solidFill>
                  <a:srgbClr val="0070C0"/>
                </a:solidFill>
              </a:rPr>
              <a:t>)</a:t>
            </a:r>
            <a:br>
              <a:rPr lang="en-US" sz="2800" dirty="0">
                <a:solidFill>
                  <a:srgbClr val="0070C0"/>
                </a:solidFill>
              </a:rPr>
            </a:br>
            <a:r>
              <a:rPr lang="en-US" sz="2800" dirty="0">
                <a:solidFill>
                  <a:srgbClr val="0070C0"/>
                </a:solidFill>
              </a:rPr>
              <a:t>talgat@kazrena.kz​</a:t>
            </a:r>
          </a:p>
          <a:p>
            <a:endParaRPr lang="LID4096" dirty="0"/>
          </a:p>
        </p:txBody>
      </p:sp>
    </p:spTree>
    <p:extLst>
      <p:ext uri="{BB962C8B-B14F-4D97-AF65-F5344CB8AC3E}">
        <p14:creationId xmlns:p14="http://schemas.microsoft.com/office/powerpoint/2010/main" val="86993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3F41F-93A5-BE56-B009-2970C27C02CE}"/>
              </a:ext>
            </a:extLst>
          </p:cNvPr>
          <p:cNvSpPr>
            <a:spLocks noGrp="1"/>
          </p:cNvSpPr>
          <p:nvPr>
            <p:ph type="title"/>
          </p:nvPr>
        </p:nvSpPr>
        <p:spPr/>
        <p:txBody>
          <a:bodyPr>
            <a:normAutofit/>
          </a:bodyPr>
          <a:lstStyle/>
          <a:p>
            <a:r>
              <a:rPr lang="en-US" sz="4400" b="1" dirty="0"/>
              <a:t>Uzbekistan</a:t>
            </a:r>
          </a:p>
        </p:txBody>
      </p:sp>
      <p:sp>
        <p:nvSpPr>
          <p:cNvPr id="3" name="Content Placeholder 2">
            <a:extLst>
              <a:ext uri="{FF2B5EF4-FFF2-40B4-BE49-F238E27FC236}">
                <a16:creationId xmlns:a16="http://schemas.microsoft.com/office/drawing/2014/main" id="{2239A1D5-969D-B7DC-0E81-C6F93177B8B0}"/>
              </a:ext>
            </a:extLst>
          </p:cNvPr>
          <p:cNvSpPr>
            <a:spLocks noGrp="1"/>
          </p:cNvSpPr>
          <p:nvPr>
            <p:ph idx="1"/>
          </p:nvPr>
        </p:nvSpPr>
        <p:spPr>
          <a:xfrm>
            <a:off x="677334" y="1369835"/>
            <a:ext cx="8596668" cy="4872810"/>
          </a:xfrm>
        </p:spPr>
        <p:txBody>
          <a:bodyPr>
            <a:normAutofit lnSpcReduction="10000"/>
          </a:bodyPr>
          <a:lstStyle/>
          <a:p>
            <a:pPr marL="0" indent="0">
              <a:buNone/>
            </a:pPr>
            <a:endParaRPr lang="en-US" dirty="0"/>
          </a:p>
          <a:p>
            <a:pPr marL="0" indent="0">
              <a:buNone/>
            </a:pPr>
            <a:r>
              <a:rPr lang="en-US" sz="3200" dirty="0"/>
              <a:t>Uzbekistan has been proactive in enhancing its cybersecurity landscape.</a:t>
            </a:r>
          </a:p>
          <a:p>
            <a:pPr marL="0" indent="0">
              <a:buNone/>
            </a:pPr>
            <a:r>
              <a:rPr lang="en-US" sz="3200" dirty="0"/>
              <a:t>The government has established the "Uzbekistan Cyber Shield" program, focusing on capacity building and cybersecurity awareness.</a:t>
            </a:r>
          </a:p>
          <a:p>
            <a:pPr marL="0" indent="0">
              <a:buNone/>
            </a:pPr>
            <a:r>
              <a:rPr lang="en-US" sz="3200" dirty="0"/>
              <a:t>Partnerships with international organizations have facilitated knowledge sharing and technical assistance.</a:t>
            </a:r>
          </a:p>
          <a:p>
            <a:pPr marL="0" indent="0">
              <a:buNone/>
            </a:pPr>
            <a:endParaRPr lang="en-US" dirty="0"/>
          </a:p>
        </p:txBody>
      </p:sp>
    </p:spTree>
    <p:extLst>
      <p:ext uri="{BB962C8B-B14F-4D97-AF65-F5344CB8AC3E}">
        <p14:creationId xmlns:p14="http://schemas.microsoft.com/office/powerpoint/2010/main" val="2947642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F9C3-D346-DAD0-33B4-A32BE59F6AE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cs typeface="Calibri Light"/>
              </a:rPr>
              <a:t>Current </a:t>
            </a:r>
            <a:br>
              <a:rPr lang="en-US" sz="4000" dirty="0">
                <a:solidFill>
                  <a:srgbClr val="FFFFFF"/>
                </a:solidFill>
                <a:cs typeface="Calibri Light"/>
              </a:rPr>
            </a:br>
            <a:r>
              <a:rPr lang="en-US" sz="4000" dirty="0">
                <a:solidFill>
                  <a:srgbClr val="FFFFFF"/>
                </a:solidFill>
                <a:cs typeface="Calibri Light"/>
              </a:rPr>
              <a:t>Situation</a:t>
            </a:r>
            <a:endParaRPr lang="en-US" dirty="0"/>
          </a:p>
        </p:txBody>
      </p:sp>
      <p:sp>
        <p:nvSpPr>
          <p:cNvPr id="3" name="Content Placeholder 2">
            <a:extLst>
              <a:ext uri="{FF2B5EF4-FFF2-40B4-BE49-F238E27FC236}">
                <a16:creationId xmlns:a16="http://schemas.microsoft.com/office/drawing/2014/main" id="{853CFCE9-18D3-D6F2-C691-26379518E1E3}"/>
              </a:ext>
            </a:extLst>
          </p:cNvPr>
          <p:cNvSpPr>
            <a:spLocks noGrp="1"/>
          </p:cNvSpPr>
          <p:nvPr>
            <p:ph idx="1"/>
          </p:nvPr>
        </p:nvSpPr>
        <p:spPr>
          <a:xfrm>
            <a:off x="470912" y="344680"/>
            <a:ext cx="9169411" cy="5850847"/>
          </a:xfrm>
        </p:spPr>
        <p:txBody>
          <a:bodyPr anchor="ctr">
            <a:normAutofit/>
          </a:bodyPr>
          <a:lstStyle/>
          <a:p>
            <a:pPr marL="0">
              <a:buNone/>
            </a:pPr>
            <a:r>
              <a:rPr lang="en-US" sz="2800" dirty="0">
                <a:ea typeface="+mn-lt"/>
                <a:cs typeface="+mn-lt"/>
              </a:rPr>
              <a:t>Central Asia is also being incorporated into the broader cyberspace in which its two main neighbors – Russia and China – are particularly known for their cyber-criminality. A lot of cyberattacks to the region came from the Russian-speaking world. </a:t>
            </a:r>
            <a:endParaRPr lang="en-US" sz="2800">
              <a:ea typeface="+mn-lt"/>
              <a:cs typeface="Calibri" panose="020F0502020204030204"/>
            </a:endParaRPr>
          </a:p>
          <a:p>
            <a:pPr marL="0">
              <a:buNone/>
            </a:pPr>
            <a:r>
              <a:rPr lang="en-US" sz="2800" dirty="0">
                <a:ea typeface="+mn-lt"/>
                <a:cs typeface="+mn-lt"/>
              </a:rPr>
              <a:t>Russia is considered an international digital crime superpower, especially in terms of online fraud, spam e-mail, and distributed denial of service (DDOS)attacks, which prevent users from accessing systems without harming those systems directly affected. The groups involved in these activities are increasingly controlled by Russian government. </a:t>
            </a:r>
            <a:endParaRPr lang="en-US" sz="2800">
              <a:cs typeface="Calibri" panose="020F0502020204030204"/>
            </a:endParaRPr>
          </a:p>
        </p:txBody>
      </p:sp>
    </p:spTree>
    <p:extLst>
      <p:ext uri="{BB962C8B-B14F-4D97-AF65-F5344CB8AC3E}">
        <p14:creationId xmlns:p14="http://schemas.microsoft.com/office/powerpoint/2010/main" val="2096855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AA0CCF-7AB2-C675-93EE-EDBBBEBC4257}"/>
              </a:ext>
            </a:extLst>
          </p:cNvPr>
          <p:cNvSpPr>
            <a:spLocks noGrp="1"/>
          </p:cNvSpPr>
          <p:nvPr>
            <p:ph idx="1"/>
          </p:nvPr>
        </p:nvSpPr>
        <p:spPr>
          <a:xfrm>
            <a:off x="0" y="826718"/>
            <a:ext cx="10113034" cy="5586607"/>
          </a:xfrm>
        </p:spPr>
        <p:txBody>
          <a:bodyPr vert="horz" lIns="91440" tIns="45720" rIns="91440" bIns="45720" rtlCol="0" anchor="t">
            <a:normAutofit/>
          </a:bodyPr>
          <a:lstStyle/>
          <a:p>
            <a:pPr marL="0" indent="0">
              <a:buNone/>
            </a:pPr>
            <a:r>
              <a:rPr lang="en-US" sz="2400" dirty="0"/>
              <a:t>Now, let's discuss the cybersecurity risks associated with the ongoing Russian invasion of Ukraine, which have direct implications for Central Asia:</a:t>
            </a:r>
          </a:p>
          <a:p>
            <a:pPr marL="0" indent="0">
              <a:buNone/>
            </a:pPr>
            <a:r>
              <a:rPr lang="en-US" sz="2400" dirty="0">
                <a:solidFill>
                  <a:srgbClr val="FF0000"/>
                </a:solidFill>
              </a:rPr>
              <a:t>Popularity of Russian Software Products:</a:t>
            </a:r>
          </a:p>
          <a:p>
            <a:pPr marL="457200" lvl="1" indent="0">
              <a:buNone/>
            </a:pPr>
            <a:r>
              <a:rPr lang="en-US" sz="2600" dirty="0"/>
              <a:t>Central Asian businesses and organizations have historically relied on popular Russian software products, such as the 1C accounting program. These products could be vulnerable to cybersecurity threats and espionage, given their Russian origin.</a:t>
            </a:r>
          </a:p>
          <a:p>
            <a:pPr marL="0" indent="0">
              <a:buNone/>
            </a:pPr>
            <a:r>
              <a:rPr lang="en-US" sz="2200" dirty="0">
                <a:solidFill>
                  <a:srgbClr val="FF0000"/>
                </a:solidFill>
              </a:rPr>
              <a:t>Use of Russian Social Networks: </a:t>
            </a:r>
          </a:p>
          <a:p>
            <a:pPr marL="457200" lvl="1" indent="0">
              <a:buNone/>
            </a:pPr>
            <a:r>
              <a:rPr lang="en-US" sz="2600" dirty="0"/>
              <a:t>Russian social networks like </a:t>
            </a:r>
            <a:r>
              <a:rPr lang="en-US" sz="2600" dirty="0" err="1"/>
              <a:t>VKontakte</a:t>
            </a:r>
            <a:r>
              <a:rPr lang="en-US" sz="2600" dirty="0"/>
              <a:t> (VK) and </a:t>
            </a:r>
            <a:r>
              <a:rPr lang="en-US" sz="2600" dirty="0" err="1"/>
              <a:t>Odnoklassniki</a:t>
            </a:r>
            <a:r>
              <a:rPr lang="en-US" sz="2600" dirty="0"/>
              <a:t> are widely used in Central Asia. They may pose risks due to data privacy concerns, potential surveillance, and the spread of disinformation.</a:t>
            </a:r>
          </a:p>
          <a:p>
            <a:pPr marL="0" indent="0">
              <a:buNone/>
            </a:pPr>
            <a:endParaRPr lang="en-US" dirty="0"/>
          </a:p>
        </p:txBody>
      </p:sp>
    </p:spTree>
    <p:extLst>
      <p:ext uri="{BB962C8B-B14F-4D97-AF65-F5344CB8AC3E}">
        <p14:creationId xmlns:p14="http://schemas.microsoft.com/office/powerpoint/2010/main" val="468537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A85DA9-4857-9179-9A02-E07EF664605A}"/>
              </a:ext>
            </a:extLst>
          </p:cNvPr>
          <p:cNvSpPr>
            <a:spLocks noGrp="1"/>
          </p:cNvSpPr>
          <p:nvPr>
            <p:ph idx="1"/>
          </p:nvPr>
        </p:nvSpPr>
        <p:spPr>
          <a:xfrm>
            <a:off x="677334" y="622212"/>
            <a:ext cx="8596668" cy="5419150"/>
          </a:xfrm>
        </p:spPr>
        <p:txBody>
          <a:bodyPr anchor="ctr"/>
          <a:lstStyle/>
          <a:p>
            <a:pPr marL="0" indent="0">
              <a:buNone/>
            </a:pPr>
            <a:r>
              <a:rPr lang="en-US" sz="2600" dirty="0">
                <a:solidFill>
                  <a:srgbClr val="FF0000"/>
                </a:solidFill>
              </a:rPr>
              <a:t>Dependence on Russian Internet Services:</a:t>
            </a:r>
          </a:p>
          <a:p>
            <a:pPr marL="0" indent="0">
              <a:buNone/>
            </a:pPr>
            <a:r>
              <a:rPr lang="en-US" sz="2600" dirty="0"/>
              <a:t>Services like Yandex and Mail.ru have a significant user base in Central Asia. Relying on these services can expose the region to potential cyber threats, including data breaches and espionage.</a:t>
            </a:r>
          </a:p>
          <a:p>
            <a:pPr marL="0" indent="0">
              <a:buNone/>
            </a:pPr>
            <a:r>
              <a:rPr lang="en-US" sz="2600" dirty="0">
                <a:solidFill>
                  <a:srgbClr val="FF0000"/>
                </a:solidFill>
              </a:rPr>
              <a:t>Internet Traffic Routing via Russia:</a:t>
            </a:r>
          </a:p>
          <a:p>
            <a:pPr marL="0" indent="0">
              <a:buNone/>
            </a:pPr>
            <a:r>
              <a:rPr lang="en-US" sz="2600" dirty="0"/>
              <a:t>Almost all internet traffic from Central Asia to the global internet runs through Russian networks. This reliance on Russian infrastructure can be exploited for surveillance and cyberattacks.</a:t>
            </a:r>
          </a:p>
        </p:txBody>
      </p:sp>
    </p:spTree>
    <p:extLst>
      <p:ext uri="{BB962C8B-B14F-4D97-AF65-F5344CB8AC3E}">
        <p14:creationId xmlns:p14="http://schemas.microsoft.com/office/powerpoint/2010/main" val="661357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42E4344-0940-AC8B-DF4A-D9B0A587EB36}"/>
              </a:ext>
            </a:extLst>
          </p:cNvPr>
          <p:cNvSpPr>
            <a:spLocks noGrp="1"/>
          </p:cNvSpPr>
          <p:nvPr>
            <p:ph idx="1"/>
          </p:nvPr>
        </p:nvSpPr>
        <p:spPr>
          <a:xfrm>
            <a:off x="838200" y="689552"/>
            <a:ext cx="10515600" cy="5661143"/>
          </a:xfrm>
        </p:spPr>
        <p:txBody>
          <a:bodyPr vert="horz" lIns="91440" tIns="45720" rIns="91440" bIns="45720" rtlCol="0" anchor="t">
            <a:normAutofit/>
          </a:bodyPr>
          <a:lstStyle/>
          <a:p>
            <a:pPr marL="0" indent="0">
              <a:buNone/>
            </a:pPr>
            <a:r>
              <a:rPr lang="en-US" sz="2600" dirty="0"/>
              <a:t>To address these risks, Central Asian countries should consider several measures:</a:t>
            </a:r>
          </a:p>
          <a:p>
            <a:pPr marL="0" indent="0">
              <a:buNone/>
            </a:pPr>
            <a:r>
              <a:rPr lang="en-US" sz="2600" dirty="0">
                <a:solidFill>
                  <a:srgbClr val="0070C0"/>
                </a:solidFill>
              </a:rPr>
              <a:t>Close Cooperation in Cybersecurity with Western Countries:</a:t>
            </a:r>
            <a:r>
              <a:rPr lang="en-US" sz="2600" dirty="0"/>
              <a:t> </a:t>
            </a:r>
          </a:p>
          <a:p>
            <a:pPr marL="457200" lvl="1" indent="0">
              <a:buNone/>
            </a:pPr>
            <a:r>
              <a:rPr lang="en-US" sz="2600" dirty="0"/>
              <a:t>Central Asian nations should establish strong partnerships with Western countries and international organizations to enhance their cybersecurity capabilities. This collaboration can involve information sharing, joint exercises, and technical assistance.</a:t>
            </a:r>
          </a:p>
          <a:p>
            <a:pPr marL="0" indent="0">
              <a:buNone/>
            </a:pPr>
            <a:r>
              <a:rPr lang="en-US" sz="2600" dirty="0">
                <a:solidFill>
                  <a:srgbClr val="0070C0"/>
                </a:solidFill>
              </a:rPr>
              <a:t>Improving Regional Cooperation: </a:t>
            </a:r>
          </a:p>
          <a:p>
            <a:pPr marL="457200" lvl="1" indent="0">
              <a:buNone/>
            </a:pPr>
            <a:r>
              <a:rPr lang="en-US" sz="2600" dirty="0"/>
              <a:t>Strengthening regional cooperation among Central Asian countries is vital. Establishing a unified approach to cybersecurity can help in sharing threat intelligence, coordinating responses, and developing joint cybersecurity policies and standards.</a:t>
            </a:r>
          </a:p>
        </p:txBody>
      </p:sp>
    </p:spTree>
    <p:extLst>
      <p:ext uri="{BB962C8B-B14F-4D97-AF65-F5344CB8AC3E}">
        <p14:creationId xmlns:p14="http://schemas.microsoft.com/office/powerpoint/2010/main" val="1399903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3AE94C8-33D9-23BA-F104-AE7A48EB9954}"/>
              </a:ext>
            </a:extLst>
          </p:cNvPr>
          <p:cNvSpPr>
            <a:spLocks noGrp="1"/>
          </p:cNvSpPr>
          <p:nvPr>
            <p:ph idx="1"/>
          </p:nvPr>
        </p:nvSpPr>
        <p:spPr>
          <a:xfrm>
            <a:off x="677334" y="664299"/>
            <a:ext cx="8596668" cy="5578346"/>
          </a:xfrm>
        </p:spPr>
        <p:txBody>
          <a:bodyPr vert="horz" lIns="91440" tIns="45720" rIns="91440" bIns="45720" rtlCol="0" anchor="t">
            <a:noAutofit/>
          </a:bodyPr>
          <a:lstStyle/>
          <a:p>
            <a:pPr marL="0" indent="0">
              <a:buNone/>
            </a:pPr>
            <a:r>
              <a:rPr lang="en-US" sz="2600" dirty="0">
                <a:solidFill>
                  <a:srgbClr val="0070C0"/>
                </a:solidFill>
              </a:rPr>
              <a:t>Investing in Cybersecurity Education:</a:t>
            </a:r>
          </a:p>
          <a:p>
            <a:pPr marL="400050" lvl="1" indent="0">
              <a:buNone/>
            </a:pPr>
            <a:r>
              <a:rPr lang="en-US" sz="2600" dirty="0"/>
              <a:t>Central Asian governments should prioritize cybersecurity education and awareness programs. This includes training a skilled workforce, fostering a cybersecurity culture, and educating citizens about online safety to reduce the risk of falling victim to cyber threats.</a:t>
            </a:r>
          </a:p>
          <a:p>
            <a:pPr marL="0" indent="0">
              <a:buNone/>
            </a:pPr>
            <a:r>
              <a:rPr lang="en-US" sz="2600" dirty="0">
                <a:solidFill>
                  <a:srgbClr val="0070C0"/>
                </a:solidFill>
              </a:rPr>
              <a:t>Diversifying Internet Infrastructure: </a:t>
            </a:r>
          </a:p>
          <a:p>
            <a:pPr marL="400050" lvl="1" indent="0">
              <a:buNone/>
            </a:pPr>
            <a:r>
              <a:rPr lang="en-US" sz="2600" dirty="0"/>
              <a:t>Efforts should be made to diversify internet infrastructure by reducing reliance on Russian networks. Developing alternative routes for internet traffic can help mitigate risks associated with centralized control.</a:t>
            </a:r>
          </a:p>
        </p:txBody>
      </p:sp>
    </p:spTree>
    <p:extLst>
      <p:ext uri="{BB962C8B-B14F-4D97-AF65-F5344CB8AC3E}">
        <p14:creationId xmlns:p14="http://schemas.microsoft.com/office/powerpoint/2010/main" val="3092693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71FB76-2796-4B54-D922-A345F4B51895}"/>
              </a:ext>
            </a:extLst>
          </p:cNvPr>
          <p:cNvSpPr>
            <a:spLocks noGrp="1"/>
          </p:cNvSpPr>
          <p:nvPr>
            <p:ph type="title"/>
          </p:nvPr>
        </p:nvSpPr>
        <p:spPr/>
        <p:txBody>
          <a:bodyPr/>
          <a:lstStyle/>
          <a:p>
            <a:r>
              <a:rPr lang="en-US" dirty="0"/>
              <a:t>CONCLUSION</a:t>
            </a:r>
            <a:endParaRPr lang="LID4096" dirty="0"/>
          </a:p>
        </p:txBody>
      </p:sp>
      <p:sp>
        <p:nvSpPr>
          <p:cNvPr id="3" name="Объект 2">
            <a:extLst>
              <a:ext uri="{FF2B5EF4-FFF2-40B4-BE49-F238E27FC236}">
                <a16:creationId xmlns:a16="http://schemas.microsoft.com/office/drawing/2014/main" id="{454D9060-5A25-A320-B03E-C1380AB527A9}"/>
              </a:ext>
            </a:extLst>
          </p:cNvPr>
          <p:cNvSpPr>
            <a:spLocks noGrp="1"/>
          </p:cNvSpPr>
          <p:nvPr>
            <p:ph idx="1"/>
          </p:nvPr>
        </p:nvSpPr>
        <p:spPr>
          <a:xfrm>
            <a:off x="677334" y="1398590"/>
            <a:ext cx="8596668" cy="4642772"/>
          </a:xfrm>
        </p:spPr>
        <p:txBody>
          <a:bodyPr anchor="ctr">
            <a:normAutofit fontScale="92500" lnSpcReduction="20000"/>
          </a:bodyPr>
          <a:lstStyle/>
          <a:p>
            <a:pPr marL="0" indent="0">
              <a:buNone/>
            </a:pPr>
            <a:r>
              <a:rPr lang="en-US" sz="3200" dirty="0"/>
              <a:t>Central Asia faces significant cybersecurity risks, particularly in light of the ongoing situation in Ukraine and its reliance on Russian technology and infrastructure. </a:t>
            </a:r>
            <a:endParaRPr lang="en-US"/>
          </a:p>
          <a:p>
            <a:pPr marL="0" indent="0">
              <a:buNone/>
            </a:pPr>
            <a:r>
              <a:rPr lang="en-US" sz="3200" dirty="0"/>
              <a:t>However, with proactive measures such as international cooperation, regional collaboration, cybersecurity education, and diversification of internet infrastructure, Central Asian countries can enhance their cybersecurity posture and better protect their digital environments. </a:t>
            </a:r>
            <a:endParaRPr lang="en-US" dirty="0"/>
          </a:p>
        </p:txBody>
      </p:sp>
    </p:spTree>
    <p:extLst>
      <p:ext uri="{BB962C8B-B14F-4D97-AF65-F5344CB8AC3E}">
        <p14:creationId xmlns:p14="http://schemas.microsoft.com/office/powerpoint/2010/main" val="526989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7CBF64-808E-7B80-8A6D-75A0DD9F56BC}"/>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latin typeface="Arial Black" panose="020B0604020202020204" pitchFamily="34" charset="0"/>
                <a:ea typeface="Arial Regular" pitchFamily="34" charset="-122"/>
                <a:cs typeface="Arial Black" panose="020B0604020202020204" pitchFamily="34" charset="0"/>
              </a:rPr>
              <a:t>AGENDA</a:t>
            </a:r>
            <a:endParaRPr lang="LID4096" sz="4000">
              <a:solidFill>
                <a:srgbClr val="FFFFFF"/>
              </a:solidFill>
            </a:endParaRPr>
          </a:p>
        </p:txBody>
      </p:sp>
      <p:sp>
        <p:nvSpPr>
          <p:cNvPr id="3" name="Объект 2">
            <a:extLst>
              <a:ext uri="{FF2B5EF4-FFF2-40B4-BE49-F238E27FC236}">
                <a16:creationId xmlns:a16="http://schemas.microsoft.com/office/drawing/2014/main" id="{14431171-69D2-6481-358D-A26E10DFE76E}"/>
              </a:ext>
            </a:extLst>
          </p:cNvPr>
          <p:cNvSpPr>
            <a:spLocks noGrp="1"/>
          </p:cNvSpPr>
          <p:nvPr>
            <p:ph idx="1"/>
          </p:nvPr>
        </p:nvSpPr>
        <p:spPr>
          <a:xfrm>
            <a:off x="4810259" y="649480"/>
            <a:ext cx="6555347" cy="5546047"/>
          </a:xfrm>
        </p:spPr>
        <p:txBody>
          <a:bodyPr anchor="ctr">
            <a:normAutofit/>
          </a:bodyPr>
          <a:lstStyle/>
          <a:p>
            <a:r>
              <a:rPr lang="en-US" sz="2000"/>
              <a:t>Introduction​</a:t>
            </a:r>
          </a:p>
          <a:p>
            <a:r>
              <a:rPr lang="en-US" sz="2000"/>
              <a:t>Current Situation</a:t>
            </a:r>
          </a:p>
          <a:p>
            <a:r>
              <a:rPr lang="en-US" sz="2000"/>
              <a:t>​Risks and Challenges</a:t>
            </a:r>
          </a:p>
          <a:p>
            <a:r>
              <a:rPr lang="en-US" sz="2000"/>
              <a:t>Perspectives</a:t>
            </a:r>
          </a:p>
          <a:p>
            <a:r>
              <a:rPr lang="en-US" sz="2000"/>
              <a:t>​Summary</a:t>
            </a:r>
            <a:endParaRPr lang="LID4096" sz="2000"/>
          </a:p>
        </p:txBody>
      </p:sp>
    </p:spTree>
    <p:extLst>
      <p:ext uri="{BB962C8B-B14F-4D97-AF65-F5344CB8AC3E}">
        <p14:creationId xmlns:p14="http://schemas.microsoft.com/office/powerpoint/2010/main" val="405179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94DC5-FBED-6270-9865-6DCE46D01774}"/>
              </a:ext>
            </a:extLst>
          </p:cNvPr>
          <p:cNvSpPr>
            <a:spLocks noGrp="1"/>
          </p:cNvSpPr>
          <p:nvPr>
            <p:ph type="title"/>
          </p:nvPr>
        </p:nvSpPr>
        <p:spPr>
          <a:xfrm>
            <a:off x="1137034" y="609597"/>
            <a:ext cx="9392421" cy="1330841"/>
          </a:xfrm>
        </p:spPr>
        <p:txBody>
          <a:bodyPr>
            <a:normAutofit/>
          </a:bodyPr>
          <a:lstStyle/>
          <a:p>
            <a:r>
              <a:rPr lang="en-US"/>
              <a:t>Introduction</a:t>
            </a:r>
            <a:endParaRPr lang="LID4096"/>
          </a:p>
        </p:txBody>
      </p:sp>
      <p:sp>
        <p:nvSpPr>
          <p:cNvPr id="3" name="Объект 2">
            <a:extLst>
              <a:ext uri="{FF2B5EF4-FFF2-40B4-BE49-F238E27FC236}">
                <a16:creationId xmlns:a16="http://schemas.microsoft.com/office/drawing/2014/main" id="{DAC2A4C5-EC8C-5A85-5BCD-1B5D512A83DE}"/>
              </a:ext>
            </a:extLst>
          </p:cNvPr>
          <p:cNvSpPr>
            <a:spLocks noGrp="1"/>
          </p:cNvSpPr>
          <p:nvPr>
            <p:ph idx="1"/>
          </p:nvPr>
        </p:nvSpPr>
        <p:spPr>
          <a:xfrm>
            <a:off x="1137034" y="1709532"/>
            <a:ext cx="5276292" cy="4406603"/>
          </a:xfrm>
        </p:spPr>
        <p:txBody>
          <a:bodyPr>
            <a:normAutofit fontScale="92500"/>
          </a:bodyPr>
          <a:lstStyle/>
          <a:p>
            <a:pPr marL="0" indent="0">
              <a:spcAft>
                <a:spcPts val="600"/>
              </a:spcAft>
              <a:buNone/>
            </a:pPr>
            <a:r>
              <a:rPr lang="en-US" sz="2400" dirty="0"/>
              <a:t>Central Asia is the region with territory more than 4 </a:t>
            </a:r>
            <a:r>
              <a:rPr lang="en-US" sz="2400" dirty="0" err="1"/>
              <a:t>mln</a:t>
            </a:r>
            <a:r>
              <a:rPr lang="en-US" sz="2400" dirty="0"/>
              <a:t>. sq.km and fast-growing population about 80 million people. The region consists of 5 countries: Kazakhstan, Kyrgyzstan, Tajikistan, Turkmenistan and Uzbekistan. </a:t>
            </a:r>
          </a:p>
          <a:p>
            <a:pPr marL="0" indent="0">
              <a:spcAft>
                <a:spcPts val="600"/>
              </a:spcAft>
              <a:buNone/>
            </a:pPr>
            <a:r>
              <a:rPr lang="en-US" sz="2400" dirty="0"/>
              <a:t>The countries of Central Asia share more than just geography; they also share a similar legacy as a part of Soviet Union. They all have close political and economical relationship with Russia.</a:t>
            </a:r>
            <a:endParaRPr lang="LID4096" sz="1600" dirty="0"/>
          </a:p>
        </p:txBody>
      </p:sp>
      <p:pic>
        <p:nvPicPr>
          <p:cNvPr id="1026" name="Picture 2">
            <a:extLst>
              <a:ext uri="{FF2B5EF4-FFF2-40B4-BE49-F238E27FC236}">
                <a16:creationId xmlns:a16="http://schemas.microsoft.com/office/drawing/2014/main" id="{293E1A11-13F4-FD29-1DD2-D6BBE59CA16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51409" y="2184914"/>
            <a:ext cx="4724421" cy="3755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072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6C14B2-C545-EFD5-57BF-8C84BAFD6930}"/>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Introduction</a:t>
            </a:r>
            <a:endParaRPr lang="LID4096" sz="4000">
              <a:solidFill>
                <a:srgbClr val="FFFFFF"/>
              </a:solidFill>
            </a:endParaRPr>
          </a:p>
        </p:txBody>
      </p:sp>
      <p:sp>
        <p:nvSpPr>
          <p:cNvPr id="3" name="Объект 2">
            <a:extLst>
              <a:ext uri="{FF2B5EF4-FFF2-40B4-BE49-F238E27FC236}">
                <a16:creationId xmlns:a16="http://schemas.microsoft.com/office/drawing/2014/main" id="{81AE9CE6-B204-5FBE-52ED-01FA716EFA24}"/>
              </a:ext>
            </a:extLst>
          </p:cNvPr>
          <p:cNvSpPr>
            <a:spLocks noGrp="1"/>
          </p:cNvSpPr>
          <p:nvPr>
            <p:ph idx="1"/>
          </p:nvPr>
        </p:nvSpPr>
        <p:spPr>
          <a:xfrm>
            <a:off x="1863947" y="316971"/>
            <a:ext cx="7187950" cy="5546047"/>
          </a:xfrm>
        </p:spPr>
        <p:txBody>
          <a:bodyPr anchor="ctr">
            <a:noAutofit/>
          </a:bodyPr>
          <a:lstStyle/>
          <a:p>
            <a:pPr marL="0" indent="0">
              <a:buNone/>
            </a:pPr>
            <a:r>
              <a:rPr lang="en-US" sz="3200" b="0" i="0" u="none" strike="noStrike" baseline="0" dirty="0">
                <a:latin typeface="Apple Garamond Light"/>
              </a:rPr>
              <a:t>Countries in the Central Asia are increasingly investing in information and communication technologies (ICTs). </a:t>
            </a:r>
            <a:endParaRPr lang="en-US" sz="3200">
              <a:latin typeface="Trebuchet MS" panose="020B0603020202020204"/>
              <a:cs typeface="Calibri"/>
            </a:endParaRPr>
          </a:p>
          <a:p>
            <a:pPr marL="0" indent="0">
              <a:buNone/>
            </a:pPr>
            <a:r>
              <a:rPr lang="en-US" sz="3200" b="0" i="0" u="none" strike="noStrike" baseline="0" dirty="0">
                <a:latin typeface="Apple Garamond Light"/>
              </a:rPr>
              <a:t>Social infrastructure, the financial sector, government services, schools, and hospitals in the region are now irreversibly dependent on interconnectivity and the Internet.</a:t>
            </a:r>
            <a:endParaRPr lang="en-US" sz="3200">
              <a:cs typeface="Calibri"/>
            </a:endParaRPr>
          </a:p>
        </p:txBody>
      </p:sp>
    </p:spTree>
    <p:extLst>
      <p:ext uri="{BB962C8B-B14F-4D97-AF65-F5344CB8AC3E}">
        <p14:creationId xmlns:p14="http://schemas.microsoft.com/office/powerpoint/2010/main" val="3731278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Blue blocks and networks technology background">
            <a:extLst>
              <a:ext uri="{FF2B5EF4-FFF2-40B4-BE49-F238E27FC236}">
                <a16:creationId xmlns:a16="http://schemas.microsoft.com/office/drawing/2014/main" id="{C011BE5B-F3FE-BCED-EB04-74CEC0100D01}"/>
              </a:ext>
            </a:extLst>
          </p:cNvPr>
          <p:cNvPicPr>
            <a:picLocks noChangeAspect="1"/>
          </p:cNvPicPr>
          <p:nvPr/>
        </p:nvPicPr>
        <p:blipFill rotWithShape="1">
          <a:blip r:embed="rId2"/>
          <a:srcRect l="26294" t="9130" r="53349" b="-432"/>
          <a:stretch/>
        </p:blipFill>
        <p:spPr>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
        <p:nvSpPr>
          <p:cNvPr id="9" name="Isosceles Triangle 8">
            <a:extLst>
              <a:ext uri="{FF2B5EF4-FFF2-40B4-BE49-F238E27FC236}">
                <a16:creationId xmlns:a16="http://schemas.microsoft.com/office/drawing/2014/main" id="{EB6743CF-E74B-4A3C-A785-599069DB8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7714395A-ED48-25D3-1FF6-7D1E95CB1A31}"/>
              </a:ext>
            </a:extLst>
          </p:cNvPr>
          <p:cNvSpPr>
            <a:spLocks noGrp="1"/>
          </p:cNvSpPr>
          <p:nvPr>
            <p:ph idx="1"/>
          </p:nvPr>
        </p:nvSpPr>
        <p:spPr>
          <a:xfrm>
            <a:off x="2547637" y="1168552"/>
            <a:ext cx="7689647" cy="4959074"/>
          </a:xfrm>
        </p:spPr>
        <p:txBody>
          <a:bodyPr vert="horz" lIns="91440" tIns="45720" rIns="91440" bIns="45720" rtlCol="0" anchor="t">
            <a:noAutofit/>
          </a:bodyPr>
          <a:lstStyle/>
          <a:p>
            <a:pPr marL="0">
              <a:buNone/>
            </a:pPr>
            <a:r>
              <a:rPr lang="en-US" sz="2600" dirty="0">
                <a:ea typeface="+mn-lt"/>
                <a:cs typeface="+mn-lt"/>
              </a:rPr>
              <a:t>At the same time, the role of ICTs has become an integral part of the future of domestic and international security architecture in the Central Asia, emphasizing the need for the development of effective cybersecurity at a regional level. </a:t>
            </a:r>
            <a:endParaRPr lang="en-US" dirty="0">
              <a:ea typeface="+mn-lt"/>
              <a:cs typeface="+mn-lt"/>
            </a:endParaRPr>
          </a:p>
          <a:p>
            <a:pPr marL="0">
              <a:buNone/>
            </a:pPr>
            <a:r>
              <a:rPr lang="en-US" sz="2600" dirty="0">
                <a:ea typeface="+mn-lt"/>
                <a:cs typeface="+mn-lt"/>
              </a:rPr>
              <a:t>The majority of global military powers have developed cyberwarfare capabilities and doctrines, and this will inevitably result in more states acquiring this capability in the near future. Non-state actors have also become highly proficient in exploiting cyber vulnerabilities. </a:t>
            </a:r>
            <a:endParaRPr lang="en-US"/>
          </a:p>
          <a:p>
            <a:pPr marL="0" indent="0">
              <a:buNone/>
            </a:pPr>
            <a:endParaRPr lang="en-US" dirty="0"/>
          </a:p>
        </p:txBody>
      </p:sp>
    </p:spTree>
    <p:extLst>
      <p:ext uri="{BB962C8B-B14F-4D97-AF65-F5344CB8AC3E}">
        <p14:creationId xmlns:p14="http://schemas.microsoft.com/office/powerpoint/2010/main" val="400238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E1E82F-90D2-0C37-1B98-11ED35F7E085}"/>
              </a:ext>
            </a:extLst>
          </p:cNvPr>
          <p:cNvSpPr>
            <a:spLocks noGrp="1"/>
          </p:cNvSpPr>
          <p:nvPr>
            <p:ph type="title"/>
          </p:nvPr>
        </p:nvSpPr>
        <p:spPr>
          <a:xfrm>
            <a:off x="466722" y="586855"/>
            <a:ext cx="3201366" cy="3387497"/>
          </a:xfrm>
        </p:spPr>
        <p:txBody>
          <a:bodyPr anchor="b">
            <a:normAutofit/>
          </a:bodyPr>
          <a:lstStyle/>
          <a:p>
            <a:pPr algn="r"/>
            <a:r>
              <a:rPr lang="LID4096" sz="4000" dirty="0">
                <a:solidFill>
                  <a:srgbClr val="FFFFFF"/>
                </a:solidFill>
                <a:cs typeface="Calibri Light"/>
              </a:rPr>
              <a:t>Current </a:t>
            </a:r>
            <a:r>
              <a:rPr lang="LID4096" sz="4000">
                <a:solidFill>
                  <a:srgbClr val="FFFFFF"/>
                </a:solidFill>
                <a:cs typeface="Calibri Light"/>
              </a:rPr>
              <a:t>Situation</a:t>
            </a:r>
            <a:endParaRPr lang="LID4096" sz="4000">
              <a:solidFill>
                <a:srgbClr val="FFFFFF"/>
              </a:solidFill>
            </a:endParaRPr>
          </a:p>
        </p:txBody>
      </p:sp>
      <p:sp>
        <p:nvSpPr>
          <p:cNvPr id="3" name="Объект 2">
            <a:extLst>
              <a:ext uri="{FF2B5EF4-FFF2-40B4-BE49-F238E27FC236}">
                <a16:creationId xmlns:a16="http://schemas.microsoft.com/office/drawing/2014/main" id="{E44B9DEE-0BB8-78B0-8FCF-62F3B3CE279F}"/>
              </a:ext>
            </a:extLst>
          </p:cNvPr>
          <p:cNvSpPr>
            <a:spLocks noGrp="1"/>
          </p:cNvSpPr>
          <p:nvPr>
            <p:ph idx="1"/>
          </p:nvPr>
        </p:nvSpPr>
        <p:spPr>
          <a:xfrm>
            <a:off x="1834146" y="793254"/>
            <a:ext cx="8277115" cy="5546047"/>
          </a:xfrm>
        </p:spPr>
        <p:txBody>
          <a:bodyPr anchor="ctr">
            <a:normAutofit/>
          </a:bodyPr>
          <a:lstStyle/>
          <a:p>
            <a:pPr>
              <a:buNone/>
            </a:pPr>
            <a:r>
              <a:rPr lang="en-US" sz="4400" b="1" dirty="0">
                <a:solidFill>
                  <a:srgbClr val="0070C0"/>
                </a:solidFill>
                <a:ea typeface="+mn-lt"/>
                <a:cs typeface="+mn-lt"/>
              </a:rPr>
              <a:t>Kazakhstan</a:t>
            </a:r>
          </a:p>
          <a:p>
            <a:pPr marL="0" indent="0">
              <a:lnSpc>
                <a:spcPct val="100000"/>
              </a:lnSpc>
              <a:spcBef>
                <a:spcPts val="300"/>
              </a:spcBef>
              <a:spcAft>
                <a:spcPts val="3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Kazakhstan has made significant strides in improving its cybersecurity infrastructure in recent years.</a:t>
            </a:r>
          </a:p>
          <a:p>
            <a:pPr marL="0" indent="0">
              <a:lnSpc>
                <a:spcPct val="100000"/>
              </a:lnSpc>
              <a:spcBef>
                <a:spcPts val="300"/>
              </a:spcBef>
              <a:spcAft>
                <a:spcPts val="3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 government has introduced several regulations and initiatives to enhance cybersecurity, including the adoption of the National Information Security Doctrine.</a:t>
            </a:r>
          </a:p>
          <a:p>
            <a:pPr marL="0" indent="0">
              <a:lnSpc>
                <a:spcPct val="100000"/>
              </a:lnSpc>
              <a:spcBef>
                <a:spcPts val="300"/>
              </a:spcBef>
              <a:spcAft>
                <a:spcPts val="3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Collaboration between government agencies, the private sector, and academia has improved information sharing and threat intelligence.</a:t>
            </a:r>
          </a:p>
          <a:p>
            <a:pPr marL="0" indent="0">
              <a:lnSpc>
                <a:spcPct val="100000"/>
              </a:lnSpc>
              <a:spcBef>
                <a:spcPts val="300"/>
              </a:spcBef>
              <a:spcAft>
                <a:spcPts val="3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Despite these efforts, there are still challenges related to the protection of critical infrastructure and a need for further capacity building in the cybersecurity workforce.</a:t>
            </a:r>
          </a:p>
        </p:txBody>
      </p:sp>
    </p:spTree>
    <p:extLst>
      <p:ext uri="{BB962C8B-B14F-4D97-AF65-F5344CB8AC3E}">
        <p14:creationId xmlns:p14="http://schemas.microsoft.com/office/powerpoint/2010/main" val="1592064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83435-2503-BCD4-78C2-FAC32EA8DC9F}"/>
              </a:ext>
            </a:extLst>
          </p:cNvPr>
          <p:cNvSpPr>
            <a:spLocks noGrp="1"/>
          </p:cNvSpPr>
          <p:nvPr>
            <p:ph type="title"/>
          </p:nvPr>
        </p:nvSpPr>
        <p:spPr/>
        <p:txBody>
          <a:bodyPr/>
          <a:lstStyle/>
          <a:p>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Kyrgyzstan</a:t>
            </a:r>
            <a:br>
              <a:rPr lang="en-US"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9439AC7-3471-F604-79C1-B55FE1E26B59}"/>
              </a:ext>
            </a:extLst>
          </p:cNvPr>
          <p:cNvSpPr>
            <a:spLocks noGrp="1"/>
          </p:cNvSpPr>
          <p:nvPr>
            <p:ph idx="1"/>
          </p:nvPr>
        </p:nvSpPr>
        <p:spPr/>
        <p:txBody>
          <a:bodyPr>
            <a:normAutofit lnSpcReduction="10000"/>
          </a:bodyPr>
          <a:lstStyle/>
          <a:p>
            <a:pPr marL="0" indent="0">
              <a:lnSpc>
                <a:spcPct val="107000"/>
              </a:lnSpc>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Kyrgyzstan has made progress in developing its cybersecurity capabilities but faces challenges due to limited resources.</a:t>
            </a:r>
          </a:p>
          <a:p>
            <a:pPr marL="0" indent="0">
              <a:lnSpc>
                <a:spcPct val="107000"/>
              </a:lnSpc>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The government has taken steps to establish a legal framework for cybersecurity, including the adoption of the Cybersecurity Law.</a:t>
            </a:r>
          </a:p>
          <a:p>
            <a:pPr marL="0" indent="0">
              <a:lnSpc>
                <a:spcPct val="107000"/>
              </a:lnSpc>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Capacity building and awareness campaigns are ongoing, but more investments are required to bolster the nation's cybersecurity infrastructure.</a:t>
            </a:r>
          </a:p>
          <a:p>
            <a:pPr marL="0" indent="0">
              <a:buNone/>
            </a:pPr>
            <a:endParaRPr lang="en-US" dirty="0"/>
          </a:p>
        </p:txBody>
      </p:sp>
    </p:spTree>
    <p:extLst>
      <p:ext uri="{BB962C8B-B14F-4D97-AF65-F5344CB8AC3E}">
        <p14:creationId xmlns:p14="http://schemas.microsoft.com/office/powerpoint/2010/main" val="71073244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59EBE-D2AA-4D90-0810-97B2818C074E}"/>
              </a:ext>
            </a:extLst>
          </p:cNvPr>
          <p:cNvSpPr>
            <a:spLocks noGrp="1"/>
          </p:cNvSpPr>
          <p:nvPr>
            <p:ph type="title"/>
          </p:nvPr>
        </p:nvSpPr>
        <p:spPr/>
        <p:txBody>
          <a:bodyPr/>
          <a:lstStyle/>
          <a:p>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Tajikistan</a:t>
            </a:r>
            <a:endParaRPr lang="en-US" b="1" dirty="0"/>
          </a:p>
        </p:txBody>
      </p:sp>
      <p:sp>
        <p:nvSpPr>
          <p:cNvPr id="3" name="Content Placeholder 2">
            <a:extLst>
              <a:ext uri="{FF2B5EF4-FFF2-40B4-BE49-F238E27FC236}">
                <a16:creationId xmlns:a16="http://schemas.microsoft.com/office/drawing/2014/main" id="{44DEE55E-F99C-AFD0-2A60-85432A0F31D9}"/>
              </a:ext>
            </a:extLst>
          </p:cNvPr>
          <p:cNvSpPr>
            <a:spLocks noGrp="1"/>
          </p:cNvSpPr>
          <p:nvPr>
            <p:ph idx="1"/>
          </p:nvPr>
        </p:nvSpPr>
        <p:spPr>
          <a:xfrm>
            <a:off x="580352" y="1828080"/>
            <a:ext cx="8596668" cy="4670482"/>
          </a:xfrm>
        </p:spPr>
        <p:txBody>
          <a:bodyPr>
            <a:normAutofit lnSpcReduction="10000"/>
          </a:bodyPr>
          <a:lstStyle/>
          <a:p>
            <a:pPr marL="0" indent="0">
              <a:lnSpc>
                <a:spcPct val="107000"/>
              </a:lnSpc>
              <a:spcAft>
                <a:spcPts val="800"/>
              </a:spcAft>
              <a:buNone/>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Tajikistan has been working on improving its cybersecurity posture, primarily through international collaboration and assistance.</a:t>
            </a:r>
          </a:p>
          <a:p>
            <a:pPr marL="0" indent="0">
              <a:lnSpc>
                <a:spcPct val="107000"/>
              </a:lnSpc>
              <a:spcAft>
                <a:spcPts val="800"/>
              </a:spcAft>
              <a:buNone/>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government has partnered with international organizations to develop national cybersecurity strategies.</a:t>
            </a:r>
          </a:p>
          <a:p>
            <a:pPr marL="0" indent="0">
              <a:lnSpc>
                <a:spcPct val="107000"/>
              </a:lnSpc>
              <a:spcAft>
                <a:spcPts val="800"/>
              </a:spcAft>
              <a:buNone/>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Enhancing digital literacy and education remains a priority to address vulnerabilities in cyberspace.</a:t>
            </a:r>
          </a:p>
          <a:p>
            <a:pPr marL="0" indent="0">
              <a:buNone/>
            </a:pPr>
            <a:endParaRPr lang="en-US" dirty="0"/>
          </a:p>
        </p:txBody>
      </p:sp>
    </p:spTree>
    <p:extLst>
      <p:ext uri="{BB962C8B-B14F-4D97-AF65-F5344CB8AC3E}">
        <p14:creationId xmlns:p14="http://schemas.microsoft.com/office/powerpoint/2010/main" val="3263975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A6A7C-0FD1-269E-7DED-5CF8452C895C}"/>
              </a:ext>
            </a:extLst>
          </p:cNvPr>
          <p:cNvSpPr>
            <a:spLocks noGrp="1"/>
          </p:cNvSpPr>
          <p:nvPr>
            <p:ph type="title"/>
          </p:nvPr>
        </p:nvSpPr>
        <p:spPr/>
        <p:txBody>
          <a:bodyPr>
            <a:normAutofit/>
          </a:bodyPr>
          <a:lstStyle/>
          <a:p>
            <a:r>
              <a:rPr lang="en-US" sz="4400" b="1" dirty="0"/>
              <a:t>Turkmenistan</a:t>
            </a:r>
          </a:p>
        </p:txBody>
      </p:sp>
      <p:sp>
        <p:nvSpPr>
          <p:cNvPr id="3" name="Content Placeholder 2">
            <a:extLst>
              <a:ext uri="{FF2B5EF4-FFF2-40B4-BE49-F238E27FC236}">
                <a16:creationId xmlns:a16="http://schemas.microsoft.com/office/drawing/2014/main" id="{911FEEFA-1057-4486-DF0D-8C9F9971468F}"/>
              </a:ext>
            </a:extLst>
          </p:cNvPr>
          <p:cNvSpPr>
            <a:spLocks noGrp="1"/>
          </p:cNvSpPr>
          <p:nvPr>
            <p:ph idx="1"/>
          </p:nvPr>
        </p:nvSpPr>
        <p:spPr>
          <a:xfrm>
            <a:off x="677334" y="1786778"/>
            <a:ext cx="8596668" cy="4254584"/>
          </a:xfrm>
        </p:spPr>
        <p:txBody>
          <a:bodyPr>
            <a:normAutofit lnSpcReduction="10000"/>
          </a:bodyPr>
          <a:lstStyle/>
          <a:p>
            <a:pPr marL="0" indent="0">
              <a:buNone/>
            </a:pPr>
            <a:endParaRPr lang="en-US" dirty="0"/>
          </a:p>
          <a:p>
            <a:pPr marL="0" indent="0">
              <a:buNone/>
            </a:pPr>
            <a:r>
              <a:rPr lang="en-US" sz="3200" dirty="0"/>
              <a:t>Turkmenistan is in the early stages of developing its cybersecurity capabilities.</a:t>
            </a:r>
          </a:p>
          <a:p>
            <a:pPr marL="0" indent="0">
              <a:buNone/>
            </a:pPr>
            <a:r>
              <a:rPr lang="en-US" sz="3200" dirty="0"/>
              <a:t>The government has shown interest in cybersecurity and is gradually working on building a legal framework.</a:t>
            </a:r>
          </a:p>
          <a:p>
            <a:pPr marL="0" indent="0">
              <a:buNone/>
            </a:pPr>
            <a:r>
              <a:rPr lang="en-US" sz="3200" dirty="0"/>
              <a:t>The lack of a well-defined strategy and a shortage of cybersecurity professionals are challenges that need attention.</a:t>
            </a:r>
          </a:p>
          <a:p>
            <a:pPr marL="0" indent="0">
              <a:buNone/>
            </a:pPr>
            <a:endParaRPr lang="en-US" dirty="0"/>
          </a:p>
        </p:txBody>
      </p:sp>
    </p:spTree>
    <p:extLst>
      <p:ext uri="{BB962C8B-B14F-4D97-AF65-F5344CB8AC3E}">
        <p14:creationId xmlns:p14="http://schemas.microsoft.com/office/powerpoint/2010/main" val="29490802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152</TotalTime>
  <Words>1038</Words>
  <Application>Microsoft Office PowerPoint</Application>
  <PresentationFormat>Widescreen</PresentationFormat>
  <Paragraphs>65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Apple Garamond Light</vt:lpstr>
      <vt:lpstr>Arial</vt:lpstr>
      <vt:lpstr>Arial Black</vt:lpstr>
      <vt:lpstr>Calibri</vt:lpstr>
      <vt:lpstr>Trebuchet MS</vt:lpstr>
      <vt:lpstr>Wingdings 3</vt:lpstr>
      <vt:lpstr>Facet</vt:lpstr>
      <vt:lpstr>STATE OF CYBERSECURITY IN CENTRAL ASIA</vt:lpstr>
      <vt:lpstr>AGENDA</vt:lpstr>
      <vt:lpstr>Introduction</vt:lpstr>
      <vt:lpstr>Introduction</vt:lpstr>
      <vt:lpstr>PowerPoint Presentation</vt:lpstr>
      <vt:lpstr>Current Situation</vt:lpstr>
      <vt:lpstr>Kyrgyzstan </vt:lpstr>
      <vt:lpstr>Tajikistan</vt:lpstr>
      <vt:lpstr>Turkmenistan</vt:lpstr>
      <vt:lpstr>Uzbekistan</vt:lpstr>
      <vt:lpstr>Current  Situation</vt:lpstr>
      <vt:lpstr>PowerPoint Presentation</vt:lpstr>
      <vt:lpstr>PowerPoint Presentation</vt:lpstr>
      <vt:lpstr>PowerPoint Presentation</vt:lpstr>
      <vt:lpstr>PowerPoint Presentation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CYBERSECURITY IN CENTRAL ASIA</dc:title>
  <dc:creator>Talgat Nurlybayev</dc:creator>
  <cp:lastModifiedBy>Talgat Nurlybayev</cp:lastModifiedBy>
  <cp:revision>228</cp:revision>
  <dcterms:created xsi:type="dcterms:W3CDTF">2023-09-07T05:33:03Z</dcterms:created>
  <dcterms:modified xsi:type="dcterms:W3CDTF">2023-09-10T09:08:06Z</dcterms:modified>
</cp:coreProperties>
</file>