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7" r:id="rId4"/>
    <p:sldMasterId id="2147483830" r:id="rId5"/>
    <p:sldMasterId id="2147483847" r:id="rId6"/>
  </p:sldMasterIdLst>
  <p:notesMasterIdLst>
    <p:notesMasterId r:id="rId15"/>
  </p:notesMasterIdLst>
  <p:handoutMasterIdLst>
    <p:handoutMasterId r:id="rId16"/>
  </p:handoutMasterIdLst>
  <p:sldIdLst>
    <p:sldId id="266" r:id="rId7"/>
    <p:sldId id="311" r:id="rId8"/>
    <p:sldId id="309" r:id="rId9"/>
    <p:sldId id="312" r:id="rId10"/>
    <p:sldId id="313" r:id="rId11"/>
    <p:sldId id="314" r:id="rId12"/>
    <p:sldId id="317" r:id="rId13"/>
    <p:sldId id="310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 / Välkommen" id="{922630E1-5094-4B7C-BF65-81BEFB62F53F}">
          <p14:sldIdLst>
            <p14:sldId id="266"/>
          </p14:sldIdLst>
        </p14:section>
        <p14:section name="Textsidor" id="{819CCB62-EDFF-4AA2-88A2-C69CD6FD26F9}">
          <p14:sldIdLst>
            <p14:sldId id="311"/>
            <p14:sldId id="309"/>
            <p14:sldId id="312"/>
            <p14:sldId id="313"/>
            <p14:sldId id="314"/>
            <p14:sldId id="317"/>
            <p14:sldId id="310"/>
          </p14:sldIdLst>
        </p14:section>
        <p14:section name="Slut" id="{8BAF2EBF-3C48-4FF2-A8EE-541397B303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FD"/>
    <a:srgbClr val="D2D8DE"/>
    <a:srgbClr val="214774"/>
    <a:srgbClr val="48C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CA602-0FF3-0A43-952C-D20D40FAC716}" v="41" dt="2023-09-19T14:10:47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 autoAdjust="0"/>
    <p:restoredTop sz="95433" autoAdjust="0"/>
  </p:normalViewPr>
  <p:slideViewPr>
    <p:cSldViewPr snapToGrid="0" showGuides="1">
      <p:cViewPr varScale="1">
        <p:scale>
          <a:sx n="102" d="100"/>
          <a:sy n="102" d="100"/>
        </p:scale>
        <p:origin x="88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96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84922-75A4-4243-B925-276C2F59820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CF3A25-B760-455F-8BA8-7CAF2267077D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CODIRES gathers new knowledge about how organizations 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effectively manage and prevent cyber attacks and incidents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</dgm:t>
    </dgm:pt>
    <dgm:pt modelId="{34383E0D-49CF-446A-B601-5031D982A88E}" type="parTrans" cxnId="{97F313FD-80B7-400D-90B6-A4DEEC2BC78E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C5BAE0-3720-4972-8ABD-788B4C021873}" type="sibTrans" cxnId="{97F313FD-80B7-400D-90B6-A4DEEC2BC78E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E906FA-D751-45FB-B3D6-104AB032D838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CODIRES’ questions:  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how do companies deal 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with cyber incidents and attacks </a:t>
          </a:r>
          <a:r>
            <a:rPr lang="en-US" sz="2400" b="0" dirty="0">
              <a:latin typeface="Calibri" panose="020F0502020204030204" pitchFamily="34" charset="0"/>
              <a:cs typeface="Calibri" panose="020F0502020204030204" pitchFamily="34" charset="0"/>
            </a:rPr>
            <a:t>and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 how employees' roles, obligations, rights and responsibilities 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are developed to before, during and after ongoing attacks and incidents.</a:t>
          </a:r>
        </a:p>
      </dgm:t>
    </dgm:pt>
    <dgm:pt modelId="{38AC77B8-A1A9-4EF6-95E3-FB6E5D232E6B}" type="parTrans" cxnId="{204ADCAA-6F70-492C-BB7A-688FFAEAD7D3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E50E56-4CD1-48A4-802C-A86D153D3812}" type="sibTrans" cxnId="{204ADCAA-6F70-492C-BB7A-688FFAEAD7D3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E81833-7147-4C38-B4F7-D92FF6115A13}" type="pres">
      <dgm:prSet presAssocID="{37084922-75A4-4243-B925-276C2F59820F}" presName="root" presStyleCnt="0">
        <dgm:presLayoutVars>
          <dgm:dir/>
          <dgm:resizeHandles val="exact"/>
        </dgm:presLayoutVars>
      </dgm:prSet>
      <dgm:spPr/>
    </dgm:pt>
    <dgm:pt modelId="{026E8937-E535-4E65-A105-194D4F9FA1F5}" type="pres">
      <dgm:prSet presAssocID="{03CF3A25-B760-455F-8BA8-7CAF2267077D}" presName="compNode" presStyleCnt="0"/>
      <dgm:spPr/>
    </dgm:pt>
    <dgm:pt modelId="{240B2348-0F76-4564-B4E4-019DCF8E64A1}" type="pres">
      <dgm:prSet presAssocID="{03CF3A25-B760-455F-8BA8-7CAF2267077D}" presName="bgRect" presStyleLbl="bgShp" presStyleIdx="0" presStyleCnt="2"/>
      <dgm:spPr/>
    </dgm:pt>
    <dgm:pt modelId="{F8232AA3-090D-4AF3-BC1B-C636973390F4}" type="pres">
      <dgm:prSet presAssocID="{03CF3A25-B760-455F-8BA8-7CAF2267077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0FA18BF-4847-48F9-A895-F491C8F71ABB}" type="pres">
      <dgm:prSet presAssocID="{03CF3A25-B760-455F-8BA8-7CAF2267077D}" presName="spaceRect" presStyleCnt="0"/>
      <dgm:spPr/>
    </dgm:pt>
    <dgm:pt modelId="{FD087DA4-A241-4C16-A4CD-5FBB7E97B0F2}" type="pres">
      <dgm:prSet presAssocID="{03CF3A25-B760-455F-8BA8-7CAF2267077D}" presName="parTx" presStyleLbl="revTx" presStyleIdx="0" presStyleCnt="2">
        <dgm:presLayoutVars>
          <dgm:chMax val="0"/>
          <dgm:chPref val="0"/>
        </dgm:presLayoutVars>
      </dgm:prSet>
      <dgm:spPr/>
    </dgm:pt>
    <dgm:pt modelId="{9E3976DB-12BC-4DDE-A7A5-0FFC77D44E91}" type="pres">
      <dgm:prSet presAssocID="{20C5BAE0-3720-4972-8ABD-788B4C021873}" presName="sibTrans" presStyleCnt="0"/>
      <dgm:spPr/>
    </dgm:pt>
    <dgm:pt modelId="{7B644686-C887-40B8-9CF7-35615E59F77A}" type="pres">
      <dgm:prSet presAssocID="{02E906FA-D751-45FB-B3D6-104AB032D838}" presName="compNode" presStyleCnt="0"/>
      <dgm:spPr/>
    </dgm:pt>
    <dgm:pt modelId="{C3D14651-F853-44BB-B076-23EAC9768E43}" type="pres">
      <dgm:prSet presAssocID="{02E906FA-D751-45FB-B3D6-104AB032D838}" presName="bgRect" presStyleLbl="bgShp" presStyleIdx="1" presStyleCnt="2"/>
      <dgm:spPr/>
    </dgm:pt>
    <dgm:pt modelId="{428A6D59-7D83-4B71-AD69-0BC185877908}" type="pres">
      <dgm:prSet presAssocID="{02E906FA-D751-45FB-B3D6-104AB032D83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F72F926F-7BFF-4B58-8996-225DEDCAA4FF}" type="pres">
      <dgm:prSet presAssocID="{02E906FA-D751-45FB-B3D6-104AB032D838}" presName="spaceRect" presStyleCnt="0"/>
      <dgm:spPr/>
    </dgm:pt>
    <dgm:pt modelId="{E037634C-EE43-490A-BAAA-CBF8E340CF74}" type="pres">
      <dgm:prSet presAssocID="{02E906FA-D751-45FB-B3D6-104AB032D83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1D3F645-2C2F-4C31-BAC0-6589E3752355}" type="presOf" srcId="{03CF3A25-B760-455F-8BA8-7CAF2267077D}" destId="{FD087DA4-A241-4C16-A4CD-5FBB7E97B0F2}" srcOrd="0" destOrd="0" presId="urn:microsoft.com/office/officeart/2018/2/layout/IconVerticalSolidList"/>
    <dgm:cxn modelId="{204ADCAA-6F70-492C-BB7A-688FFAEAD7D3}" srcId="{37084922-75A4-4243-B925-276C2F59820F}" destId="{02E906FA-D751-45FB-B3D6-104AB032D838}" srcOrd="1" destOrd="0" parTransId="{38AC77B8-A1A9-4EF6-95E3-FB6E5D232E6B}" sibTransId="{40E50E56-4CD1-48A4-802C-A86D153D3812}"/>
    <dgm:cxn modelId="{E8718ABC-2C73-4C4B-9265-61DDAFB2211F}" type="presOf" srcId="{37084922-75A4-4243-B925-276C2F59820F}" destId="{9EE81833-7147-4C38-B4F7-D92FF6115A13}" srcOrd="0" destOrd="0" presId="urn:microsoft.com/office/officeart/2018/2/layout/IconVerticalSolidList"/>
    <dgm:cxn modelId="{BB1775F3-BFD6-4B46-9D93-0FBFCA73191A}" type="presOf" srcId="{02E906FA-D751-45FB-B3D6-104AB032D838}" destId="{E037634C-EE43-490A-BAAA-CBF8E340CF74}" srcOrd="0" destOrd="0" presId="urn:microsoft.com/office/officeart/2018/2/layout/IconVerticalSolidList"/>
    <dgm:cxn modelId="{97F313FD-80B7-400D-90B6-A4DEEC2BC78E}" srcId="{37084922-75A4-4243-B925-276C2F59820F}" destId="{03CF3A25-B760-455F-8BA8-7CAF2267077D}" srcOrd="0" destOrd="0" parTransId="{34383E0D-49CF-446A-B601-5031D982A88E}" sibTransId="{20C5BAE0-3720-4972-8ABD-788B4C021873}"/>
    <dgm:cxn modelId="{9B9F9BC8-2041-499D-A51B-57CB3BDED1C1}" type="presParOf" srcId="{9EE81833-7147-4C38-B4F7-D92FF6115A13}" destId="{026E8937-E535-4E65-A105-194D4F9FA1F5}" srcOrd="0" destOrd="0" presId="urn:microsoft.com/office/officeart/2018/2/layout/IconVerticalSolidList"/>
    <dgm:cxn modelId="{862990EF-0D18-439B-A27E-D8A8CCE74D0B}" type="presParOf" srcId="{026E8937-E535-4E65-A105-194D4F9FA1F5}" destId="{240B2348-0F76-4564-B4E4-019DCF8E64A1}" srcOrd="0" destOrd="0" presId="urn:microsoft.com/office/officeart/2018/2/layout/IconVerticalSolidList"/>
    <dgm:cxn modelId="{30AC6F08-0296-4B44-81D9-D90F0E5276B0}" type="presParOf" srcId="{026E8937-E535-4E65-A105-194D4F9FA1F5}" destId="{F8232AA3-090D-4AF3-BC1B-C636973390F4}" srcOrd="1" destOrd="0" presId="urn:microsoft.com/office/officeart/2018/2/layout/IconVerticalSolidList"/>
    <dgm:cxn modelId="{313959D0-0C7B-4E09-B692-FCF5A59D061A}" type="presParOf" srcId="{026E8937-E535-4E65-A105-194D4F9FA1F5}" destId="{10FA18BF-4847-48F9-A895-F491C8F71ABB}" srcOrd="2" destOrd="0" presId="urn:microsoft.com/office/officeart/2018/2/layout/IconVerticalSolidList"/>
    <dgm:cxn modelId="{3FD520FF-4748-4AFB-9975-9C18F923325F}" type="presParOf" srcId="{026E8937-E535-4E65-A105-194D4F9FA1F5}" destId="{FD087DA4-A241-4C16-A4CD-5FBB7E97B0F2}" srcOrd="3" destOrd="0" presId="urn:microsoft.com/office/officeart/2018/2/layout/IconVerticalSolidList"/>
    <dgm:cxn modelId="{9718D83E-0227-4FA2-9188-6E7C4541AA0F}" type="presParOf" srcId="{9EE81833-7147-4C38-B4F7-D92FF6115A13}" destId="{9E3976DB-12BC-4DDE-A7A5-0FFC77D44E91}" srcOrd="1" destOrd="0" presId="urn:microsoft.com/office/officeart/2018/2/layout/IconVerticalSolidList"/>
    <dgm:cxn modelId="{3C8CB48C-593D-4484-BF34-8992214DEE67}" type="presParOf" srcId="{9EE81833-7147-4C38-B4F7-D92FF6115A13}" destId="{7B644686-C887-40B8-9CF7-35615E59F77A}" srcOrd="2" destOrd="0" presId="urn:microsoft.com/office/officeart/2018/2/layout/IconVerticalSolidList"/>
    <dgm:cxn modelId="{77AF8B5F-321F-4224-A816-24B7ADC59CBA}" type="presParOf" srcId="{7B644686-C887-40B8-9CF7-35615E59F77A}" destId="{C3D14651-F853-44BB-B076-23EAC9768E43}" srcOrd="0" destOrd="0" presId="urn:microsoft.com/office/officeart/2018/2/layout/IconVerticalSolidList"/>
    <dgm:cxn modelId="{6AEB1845-6053-49E6-98E2-776FBACC6F33}" type="presParOf" srcId="{7B644686-C887-40B8-9CF7-35615E59F77A}" destId="{428A6D59-7D83-4B71-AD69-0BC185877908}" srcOrd="1" destOrd="0" presId="urn:microsoft.com/office/officeart/2018/2/layout/IconVerticalSolidList"/>
    <dgm:cxn modelId="{92ED7E8D-A49A-413F-876F-7AD9B392009A}" type="presParOf" srcId="{7B644686-C887-40B8-9CF7-35615E59F77A}" destId="{F72F926F-7BFF-4B58-8996-225DEDCAA4FF}" srcOrd="2" destOrd="0" presId="urn:microsoft.com/office/officeart/2018/2/layout/IconVerticalSolidList"/>
    <dgm:cxn modelId="{9E43649F-0F5F-474F-BC3D-D6DF37DE3605}" type="presParOf" srcId="{7B644686-C887-40B8-9CF7-35615E59F77A}" destId="{E037634C-EE43-490A-BAAA-CBF8E340CF74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2348-0F76-4564-B4E4-019DCF8E64A1}">
      <dsp:nvSpPr>
        <dsp:cNvPr id="0" name=""/>
        <dsp:cNvSpPr/>
      </dsp:nvSpPr>
      <dsp:spPr>
        <a:xfrm>
          <a:off x="0" y="252601"/>
          <a:ext cx="10515600" cy="17150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32AA3-090D-4AF3-BC1B-C636973390F4}">
      <dsp:nvSpPr>
        <dsp:cNvPr id="0" name=""/>
        <dsp:cNvSpPr/>
      </dsp:nvSpPr>
      <dsp:spPr>
        <a:xfrm>
          <a:off x="518796" y="638482"/>
          <a:ext cx="943266" cy="9432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87DA4-A241-4C16-A4CD-5FBB7E97B0F2}">
      <dsp:nvSpPr>
        <dsp:cNvPr id="0" name=""/>
        <dsp:cNvSpPr/>
      </dsp:nvSpPr>
      <dsp:spPr>
        <a:xfrm>
          <a:off x="1980859" y="252601"/>
          <a:ext cx="8534740" cy="171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7" tIns="181507" rIns="181507" bIns="18150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CODIRES gathers new knowledge about how organizations 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effectively manage and prevent cyber attacks and incidents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</dsp:txBody>
      <dsp:txXfrm>
        <a:off x="1980859" y="252601"/>
        <a:ext cx="8534740" cy="1715029"/>
      </dsp:txXfrm>
    </dsp:sp>
    <dsp:sp modelId="{C3D14651-F853-44BB-B076-23EAC9768E43}">
      <dsp:nvSpPr>
        <dsp:cNvPr id="0" name=""/>
        <dsp:cNvSpPr/>
      </dsp:nvSpPr>
      <dsp:spPr>
        <a:xfrm>
          <a:off x="0" y="2286706"/>
          <a:ext cx="10515600" cy="17150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A6D59-7D83-4B71-AD69-0BC185877908}">
      <dsp:nvSpPr>
        <dsp:cNvPr id="0" name=""/>
        <dsp:cNvSpPr/>
      </dsp:nvSpPr>
      <dsp:spPr>
        <a:xfrm>
          <a:off x="518796" y="2672587"/>
          <a:ext cx="943266" cy="9432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7634C-EE43-490A-BAAA-CBF8E340CF74}">
      <dsp:nvSpPr>
        <dsp:cNvPr id="0" name=""/>
        <dsp:cNvSpPr/>
      </dsp:nvSpPr>
      <dsp:spPr>
        <a:xfrm>
          <a:off x="1980859" y="2286706"/>
          <a:ext cx="8534740" cy="171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7" tIns="181507" rIns="181507" bIns="18150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CODIRES’ questions:  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how do companies deal 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with cyber incidents and attacks </a:t>
          </a:r>
          <a:r>
            <a:rPr lang="en-US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and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 how employees' roles, obligations, rights and responsibilities 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are developed to before, during and after ongoing attacks and incidents.</a:t>
          </a:r>
        </a:p>
      </dsp:txBody>
      <dsp:txXfrm>
        <a:off x="1980859" y="2286706"/>
        <a:ext cx="8534740" cy="1715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D951DE-4340-452E-ADF6-B97CCDD84C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3FEFF-60F7-4479-B020-9A4DC055CA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37437-CF6E-483B-BD85-D534E4871F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E7A50-C1A1-481A-BE2C-8F5D40F7AE39}" type="slidenum">
              <a:rPr lang="sv-SE" smtClean="0">
                <a:latin typeface="Georgia" panose="02040502050405020303" pitchFamily="18" charset="0"/>
              </a:rPr>
              <a:t>‹#›</a:t>
            </a:fld>
            <a:endParaRPr lang="sv-S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0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4689C00A-E98B-4D3D-966F-67E40EEA2846}" type="datetimeFigureOut">
              <a:rPr lang="sv-SE" smtClean="0"/>
              <a:pPr/>
              <a:t>2023-09-26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CDA9542A-FB14-4843-A197-824CFEAE5CF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35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9542A-FB14-4843-A197-824CFEAE5CFD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74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9542A-FB14-4843-A197-824CFEAE5CFD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610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9542A-FB14-4843-A197-824CFEAE5CFD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469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effectLst/>
                <a:latin typeface="Source Sans Pro" panose="020B0503030403020204" pitchFamily="34" charset="0"/>
              </a:rPr>
              <a:t>The Organisational Dimension of Cybersecurity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9542A-FB14-4843-A197-824CFEAE5CFD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161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AC2612-C8B1-42B4-8DBC-352812E7A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3" y="5941267"/>
            <a:ext cx="2338827" cy="864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5E481-775C-1248-92D5-DB79BE30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A652-BBF7-7346-A223-A18BC0CDC929}" type="datetime1">
              <a:rPr lang="sv-SE" smtClean="0"/>
              <a:t>2023-09-26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CD0C3-9683-8800-097F-C32E41D7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LiU</a:t>
            </a:r>
            <a:r>
              <a:rPr lang="sv-SE" dirty="0"/>
              <a:t> Andrea Fried, </a:t>
            </a:r>
            <a:r>
              <a:rPr lang="sv-SE" dirty="0" err="1"/>
              <a:t>andrea.fried@liu.se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8B8D9-77CF-7B35-9640-EA59B331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634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8F90-6F0B-4082-A03A-25C0D0EE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E1322-944E-410B-A503-071D16B2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509253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6F69F-E2CD-4CAC-B28E-04F7F59C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119C-D6E1-438D-B01E-CF6E63D0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BFD1-67CC-7D44-9F79-7B7C8987E8B8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FECA-0FDF-4E93-B1B1-6CF623CF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55D90-D9E3-425D-B3DC-406845F9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65E233A8-C457-415A-B25B-AC4916975090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BBD564E-3114-43F0-A6F3-FEFE2A009F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7040-A9FD-4D9F-927E-3D89FFE8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F4497-9EDB-4DEA-8405-69C17F3A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85C7-46FC-4066-B9D3-B0D0DB8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FCD8-D740-6D41-B9E9-A5D48819AB0E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3B8B-54A4-4A15-BB63-FCDC3A44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CEAC-1427-4BEA-8982-30CAE04D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70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31E45-D6F3-4F73-BEDF-5BEDAFC5A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66AE-17DB-428F-A2F6-8D0CA13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654A-FDE6-4601-9D75-FA956B13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103000" y="5049000"/>
            <a:ext cx="1818000" cy="360000"/>
          </a:xfrm>
        </p:spPr>
        <p:txBody>
          <a:bodyPr/>
          <a:lstStyle/>
          <a:p>
            <a:fld id="{56E83403-A7C8-EA45-BB40-35F323BEA48B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F030-2FCB-40E4-B64D-2629C80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2000" y="1980000"/>
            <a:ext cx="4320000" cy="360000"/>
          </a:xfrm>
        </p:spPr>
        <p:txBody>
          <a:bodyPr lIns="180000"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8C35-D10B-42B0-92F4-58D676FE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652000" y="6318000"/>
            <a:ext cx="720000" cy="360000"/>
          </a:xfrm>
        </p:spPr>
        <p:txBody>
          <a:bodyPr rIns="180000"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138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904613" y="6120611"/>
            <a:ext cx="103256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3435" y="999226"/>
            <a:ext cx="10316784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13435" y="1830357"/>
            <a:ext cx="10316783" cy="406628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 sz="2400" b="0" i="0">
                <a:latin typeface="Georgia"/>
                <a:cs typeface="Georgia"/>
              </a:defRPr>
            </a:lvl1pPr>
            <a:lvl2pPr>
              <a:spcBef>
                <a:spcPts val="900"/>
              </a:spcBef>
              <a:defRPr sz="2400" b="0" i="0">
                <a:latin typeface="Georgia"/>
                <a:cs typeface="Georgia"/>
              </a:defRPr>
            </a:lvl2pPr>
            <a:lvl3pPr>
              <a:spcBef>
                <a:spcPts val="900"/>
              </a:spcBef>
              <a:defRPr sz="2400" b="0" i="0">
                <a:latin typeface="Georgia"/>
                <a:cs typeface="Georgia"/>
              </a:defRPr>
            </a:lvl3pPr>
            <a:lvl4pPr>
              <a:spcBef>
                <a:spcPts val="900"/>
              </a:spcBef>
              <a:defRPr sz="2400" b="0" i="0">
                <a:latin typeface="Georgia"/>
                <a:cs typeface="Georgia"/>
              </a:defRPr>
            </a:lvl4pPr>
            <a:lvl5pPr>
              <a:spcBef>
                <a:spcPts val="900"/>
              </a:spcBef>
              <a:defRPr sz="2400" b="0" i="0">
                <a:latin typeface="Georgia"/>
                <a:cs typeface="Georgia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82792" y="361000"/>
            <a:ext cx="1908257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D997FC5B-0161-4DA1-BCCD-77DDCE114F1C}" type="datetime1">
              <a:rPr lang="sv-SE" smtClean="0"/>
              <a:t>2023-09-26</a:t>
            </a:fld>
            <a:endParaRPr lang="sv-SE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16347" y="361655"/>
            <a:ext cx="738379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151" y="361000"/>
            <a:ext cx="7782556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r>
              <a:rPr lang="sv-SE" dirty="0"/>
              <a:t>Andrea Fried / </a:t>
            </a:r>
            <a:r>
              <a:rPr lang="sv-SE" dirty="0" err="1"/>
              <a:t>andrea.fried@liu.se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6385" r="5430" b="15080"/>
          <a:stretch/>
        </p:blipFill>
        <p:spPr>
          <a:xfrm>
            <a:off x="916800" y="6256800"/>
            <a:ext cx="1600769" cy="3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04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583304-1B26-4F40-85EB-2BBCFC8905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0255"/>
            <a:ext cx="3234687" cy="11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133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1AD0E7-7BAB-4DBC-97D9-D958CAF59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0255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9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083048-DEF2-45EE-9ADC-1B9A3314B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B9C2-71A7-344F-8BAB-CC0D6B009984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546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F28-9CA8-4998-8631-C03E7886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860-BB16-4E0C-B870-8B2366E7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5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F96C9-5579-4CED-A338-A836AEE0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361B-9B81-A94A-B402-851470288DB6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41CD-1A6A-456B-BCAE-4B73471B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F9EE-7694-4BC1-BDBC-514D317E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D2B6CEC0-7FA1-4DD6-9711-E98236C44181}"/>
              </a:ext>
            </a:extLst>
          </p:cNvPr>
          <p:cNvCxnSpPr>
            <a:cxnSpLocks/>
          </p:cNvCxnSpPr>
          <p:nvPr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EF96D78-7046-4339-A27B-A2E54F7E7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5D60-9FEA-4061-AE29-F7A1A0A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52D-D723-4261-9B8C-661B66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241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E162-7D8A-446C-B6C3-D8589681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25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DECF-AB46-421A-B3EA-954167E5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E7B4-FEFE-FE4D-9F3F-4817E7EEA47C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FB67D-8CC2-4E5B-BF93-6B7E5BF4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F80C1-A5DA-4E08-8CAE-B47DD97A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1DBCDB3C-6D20-4691-BDE2-381FEEBC114C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6BE1A0F-94CD-4198-BF55-0444B608B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9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C1DA-1DF7-4806-9BFE-693752D8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AAB-6C1D-4159-B092-4584A888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35E44-E48F-4B64-BC38-36AE1423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85"/>
            <a:ext cx="5157787" cy="35716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0FBBF-9493-4795-A84B-B36E2205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B4785-7E60-4E95-8686-80793897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85"/>
            <a:ext cx="5183188" cy="3568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2B86A-85B7-4456-A609-BB084D0B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DA60-CCF2-1744-A293-6D5A9C56C326}" type="datetime1">
              <a:rPr lang="sv-SE" smtClean="0"/>
              <a:t>2023-09-26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08846-8A71-4321-93F6-BFCE99CB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CCA9-80F4-4FE7-B4FD-9FB65454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Rak 5">
            <a:extLst>
              <a:ext uri="{FF2B5EF4-FFF2-40B4-BE49-F238E27FC236}">
                <a16:creationId xmlns:a16="http://schemas.microsoft.com/office/drawing/2014/main" id="{EC927C92-6210-4B4D-895A-19AADBEF8F6E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72B713E-9B25-4551-8C9B-6BC99E5E4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4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C06882-422C-4DDF-B0C6-829A56687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" y="5610251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83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82EEB-76C9-46A2-8992-24100BBA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B80-B8A1-9847-A690-1FC8AAE54BEF}" type="datetime1">
              <a:rPr lang="sv-SE" smtClean="0"/>
              <a:t>2023-09-26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F3176-8332-460F-839F-8C36305C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A3FD-78E6-4451-96E1-12B31AC3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95DA7626-B115-4C4F-9B3C-FE5B663044E7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B99031-EEFF-4AFA-A3F5-072DD362F0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4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6CBC0-C319-4952-8F5C-99292872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CC3B-5256-304D-833C-2B753CB03DE4}" type="datetime1">
              <a:rPr lang="sv-SE" smtClean="0"/>
              <a:t>2023-09-26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6394A-EC6D-4B1F-8267-B06B1013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DF935-E895-4D21-A182-6E15EDC7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97E9F04A-B552-451B-920C-ED4546809656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56AFAAA-8AD3-4AB3-8A46-2BD9683914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0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0A2-67AA-45AE-A4A3-02C24D5D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C7A9-016D-4F8D-95F8-AE268FFC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5092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E2521-9433-4ED7-A38E-EB976F0B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AEBBB-5F59-4CE5-8F95-88A1C188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A07C-F872-3E41-B9AF-3533A55A8519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D4F3F-4FD6-423B-8630-86753663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6012F-A692-4BBB-B0E2-A40D6C39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26" name="Rak 5">
            <a:extLst>
              <a:ext uri="{FF2B5EF4-FFF2-40B4-BE49-F238E27FC236}">
                <a16:creationId xmlns:a16="http://schemas.microsoft.com/office/drawing/2014/main" id="{125440BF-FF8E-4F55-AC91-862AB2B62D8D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45A0DCF-3090-4EFD-A929-4799EE649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8F90-6F0B-4082-A03A-25C0D0EE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E1322-944E-410B-A503-071D16B2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509253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6F69F-E2CD-4CAC-B28E-04F7F59C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119C-D6E1-438D-B01E-CF6E63D0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7CCF-15B7-994A-AC81-65DEB3A0DDDB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FECA-0FDF-4E93-B1B1-6CF623CF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55D90-D9E3-425D-B3DC-406845F9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65E233A8-C457-415A-B25B-AC4916975090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1FF50F7-D655-41A2-BC16-00FE7DA2E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63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7040-A9FD-4D9F-927E-3D89FFE8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F4497-9EDB-4DEA-8405-69C17F3A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85C7-46FC-4066-B9D3-B0D0DB8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A345-217D-4049-8661-8BB4BF98FAD1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3B8B-54A4-4A15-BB63-FCDC3A44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CEAC-1427-4BEA-8982-30CAE04D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91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31E45-D6F3-4F73-BEDF-5BEDAFC5A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66AE-17DB-428F-A2F6-8D0CA13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654A-FDE6-4601-9D75-FA956B13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103000" y="5049000"/>
            <a:ext cx="1818000" cy="360000"/>
          </a:xfrm>
        </p:spPr>
        <p:txBody>
          <a:bodyPr/>
          <a:lstStyle/>
          <a:p>
            <a:fld id="{51C91DFF-460B-D24F-8392-6D81F55CCB98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F030-2FCB-40E4-B64D-2629C80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2000" y="1980000"/>
            <a:ext cx="4320000" cy="360000"/>
          </a:xfrm>
        </p:spPr>
        <p:txBody>
          <a:bodyPr lIns="180000"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8C35-D10B-42B0-92F4-58D676FE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652000" y="6318000"/>
            <a:ext cx="720000" cy="360000"/>
          </a:xfrm>
        </p:spPr>
        <p:txBody>
          <a:bodyPr rIns="180000"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272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E499B-8B00-C8CA-62CA-20FE39F020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" y="5610251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10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AF1C1-98C7-58A9-4CC4-08D2EC0B2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" y="5610251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44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3D88-AF54-0F45-9B0A-F625F22F91FA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F9B89-6638-3459-8DDA-71E936C5A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255562-1BA5-47E2-B332-7AD914821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5E3E-DB9E-9F4A-8298-D65DE93EAC6C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03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F28-9CA8-4998-8631-C03E7886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860-BB16-4E0C-B870-8B2366E7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543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F96C9-5579-4CED-A338-A836AEE0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2263" y="0"/>
            <a:ext cx="2520000" cy="360000"/>
          </a:xfrm>
        </p:spPr>
        <p:txBody>
          <a:bodyPr/>
          <a:lstStyle/>
          <a:p>
            <a:fld id="{2D8BA727-365A-8C45-9398-0C67F8455F42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41CD-1A6A-456B-BCAE-4B73471B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F9EE-7694-4BC1-BDBC-514D317E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0063" y="381000"/>
            <a:ext cx="432000" cy="360000"/>
          </a:xfrm>
        </p:spPr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D2B6CEC0-7FA1-4DD6-9711-E98236C44181}"/>
              </a:ext>
            </a:extLst>
          </p:cNvPr>
          <p:cNvCxnSpPr>
            <a:cxnSpLocks/>
          </p:cNvCxnSpPr>
          <p:nvPr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AD2338D-B85A-45B3-B14F-0709EED2F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9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5D60-9FEA-4061-AE29-F7A1A0A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52D-D723-4261-9B8C-661B66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241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E162-7D8A-446C-B6C3-D8589681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2543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DECF-AB46-421A-B3EA-954167E5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0003-F717-E947-8FB4-6D04B07F9673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FB67D-8CC2-4E5B-BF93-6B7E5BF4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F80C1-A5DA-4E08-8CAE-B47DD97A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1DBCDB3C-6D20-4691-BDE2-381FEEBC114C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00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C1DA-1DF7-4806-9BFE-693752D8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AAB-6C1D-4159-B092-4584A888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35E44-E48F-4B64-BC38-36AE1423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85"/>
            <a:ext cx="5157787" cy="35716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0FBBF-9493-4795-A84B-B36E2205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B4785-7E60-4E95-8686-80793897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85"/>
            <a:ext cx="5183188" cy="35684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2B86A-85B7-4456-A609-BB084D0B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63A6-55E4-3149-8A6B-2929CDA04B94}" type="datetime1">
              <a:rPr lang="sv-SE" smtClean="0"/>
              <a:t>2023-09-26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08846-8A71-4321-93F6-BFCE99CB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CCA9-80F4-4FE7-B4FD-9FB65454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Rak 5">
            <a:extLst>
              <a:ext uri="{FF2B5EF4-FFF2-40B4-BE49-F238E27FC236}">
                <a16:creationId xmlns:a16="http://schemas.microsoft.com/office/drawing/2014/main" id="{EC927C92-6210-4B4D-895A-19AADBEF8F6E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362B491-D480-49A0-9C8D-2642CBE41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82EEB-76C9-46A2-8992-24100BBA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C36C-3248-1D46-AB9B-55A8FC8BE81B}" type="datetime1">
              <a:rPr lang="sv-SE" smtClean="0"/>
              <a:t>2023-09-26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F3176-8332-460F-839F-8C36305C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A3FD-78E6-4451-96E1-12B31AC3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95DA7626-B115-4C4F-9B3C-FE5B663044E7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45B905-FAB7-4519-A692-CD3C1A292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6CBC0-C319-4952-8F5C-99292872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AAA2-9488-F948-AE90-5EEEABF0B62B}" type="datetime1">
              <a:rPr lang="sv-SE" smtClean="0"/>
              <a:t>2023-09-26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6394A-EC6D-4B1F-8267-B06B1013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DF935-E895-4D21-A182-6E15EDC7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97E9F04A-B552-451B-920C-ED4546809656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BC935F5-ACDF-4ECA-9A0C-8F3507197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3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0A2-67AA-45AE-A4A3-02C24D5D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C7A9-016D-4F8D-95F8-AE268FFC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5092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E2521-9433-4ED7-A38E-EB976F0B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AEBBB-5F59-4CE5-8F95-88A1C188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275B-B42A-CC49-92BE-DD9AE004B7F0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D4F3F-4FD6-423B-8630-86753663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6012F-A692-4BBB-B0E2-A40D6C39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26" name="Rak 5">
            <a:extLst>
              <a:ext uri="{FF2B5EF4-FFF2-40B4-BE49-F238E27FC236}">
                <a16:creationId xmlns:a16="http://schemas.microsoft.com/office/drawing/2014/main" id="{125440BF-FF8E-4F55-AC91-862AB2B62D8D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EF03451-BC14-4473-990F-4190E39B8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-5129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61141DDD-5A7F-2A4A-B378-FCDDEB151178}" type="datetime1">
              <a:rPr lang="sv-SE" smtClean="0"/>
              <a:t>2023-09-26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Andrea Fried / </a:t>
            </a:r>
            <a:r>
              <a:rPr lang="sv-SE" dirty="0" err="1"/>
              <a:t>andrea.fried@liu.se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324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61" r:id="rId13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0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C702F81-58D1-4440-A3AA-CA929908E633}" type="datetime1">
              <a:rPr lang="sv-SE" smtClean="0"/>
              <a:t>2023-09-26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817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BE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0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A7231BF6-1038-2849-B07D-F904C41E154A}" type="datetime1">
              <a:rPr lang="sv-SE" smtClean="0"/>
              <a:t>2023-09-26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9657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7D07-1CFB-4CD9-9B59-3E5BC2582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833" y="737670"/>
            <a:ext cx="10273566" cy="19027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GB" sz="4000" dirty="0"/>
              <a:t>Managing cyber-attacks and incidents</a:t>
            </a:r>
            <a:br>
              <a:rPr lang="en-GB" sz="4000" dirty="0"/>
            </a:br>
            <a:r>
              <a:rPr lang="en-GB" sz="2400" dirty="0"/>
              <a:t>Corporate digital responsibility of public and private organizations </a:t>
            </a:r>
            <a:endParaRPr lang="sv-SE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96410-CAA7-40AD-80A9-67F28938C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9833" y="2992048"/>
            <a:ext cx="10273566" cy="2745898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1200"/>
              </a:spcAft>
            </a:pPr>
            <a:r>
              <a:rPr lang="en-US" sz="2000" dirty="0"/>
              <a:t>Andrea Fried, </a:t>
            </a:r>
            <a:r>
              <a:rPr lang="en-US" sz="2000" dirty="0" err="1"/>
              <a:t>Biträdande</a:t>
            </a:r>
            <a:r>
              <a:rPr lang="en-US" sz="2000" dirty="0"/>
              <a:t> Professor (CODIRES project leader)</a:t>
            </a:r>
          </a:p>
          <a:p>
            <a:pPr>
              <a:spcBef>
                <a:spcPts val="400"/>
              </a:spcBef>
            </a:pPr>
            <a:r>
              <a:rPr lang="en-US" sz="2000" dirty="0" err="1"/>
              <a:t>Svjetlana</a:t>
            </a:r>
            <a:r>
              <a:rPr lang="en-US" sz="2000" dirty="0"/>
              <a:t> </a:t>
            </a:r>
            <a:r>
              <a:rPr lang="en-US" sz="2000" dirty="0" err="1"/>
              <a:t>Pantic</a:t>
            </a:r>
            <a:r>
              <a:rPr lang="en-US" sz="2000" dirty="0"/>
              <a:t> </a:t>
            </a:r>
            <a:r>
              <a:rPr lang="en-US" sz="2000" dirty="0" err="1"/>
              <a:t>Dragisic</a:t>
            </a:r>
            <a:r>
              <a:rPr lang="en-US" sz="2000" dirty="0"/>
              <a:t>, Dr., </a:t>
            </a:r>
            <a:r>
              <a:rPr lang="en-US" sz="2000" dirty="0" err="1"/>
              <a:t>Universitetslektor</a:t>
            </a:r>
            <a:endParaRPr lang="en-US" sz="2000" dirty="0"/>
          </a:p>
          <a:p>
            <a:pPr>
              <a:spcBef>
                <a:spcPts val="400"/>
              </a:spcBef>
            </a:pPr>
            <a:r>
              <a:rPr lang="en-GB" sz="2000" dirty="0" err="1"/>
              <a:t>Subhomoy</a:t>
            </a:r>
            <a:r>
              <a:rPr lang="en-GB" sz="2000" dirty="0"/>
              <a:t> Bandyopadhyay, </a:t>
            </a:r>
            <a:r>
              <a:rPr lang="en-GB" sz="2000" dirty="0" err="1"/>
              <a:t>Doktorand</a:t>
            </a:r>
            <a:endParaRPr lang="en-GB" sz="2000" dirty="0"/>
          </a:p>
          <a:p>
            <a:pPr algn="l"/>
            <a:endParaRPr lang="en-GB" sz="2000" dirty="0"/>
          </a:p>
          <a:p>
            <a:pPr algn="l"/>
            <a:r>
              <a:rPr lang="en-GB" sz="1600" b="1" cap="all" dirty="0">
                <a:solidFill>
                  <a:srgbClr val="FD489C"/>
                </a:solidFill>
                <a:latin typeface="Source Sans Pro" panose="020B0503030403020204" pitchFamily="34" charset="0"/>
              </a:rPr>
              <a:t>5 min Pitch for collaboration       lightning talk      70th TF-CSIRT Meeting</a:t>
            </a:r>
          </a:p>
          <a:p>
            <a:r>
              <a:rPr lang="sv-SE" sz="2000" dirty="0"/>
              <a:t>Stockholm, 26 September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6787F-5B69-5273-D617-E47A2E85C0BE}"/>
              </a:ext>
            </a:extLst>
          </p:cNvPr>
          <p:cNvSpPr txBox="1"/>
          <p:nvPr/>
        </p:nvSpPr>
        <p:spPr>
          <a:xfrm>
            <a:off x="2451100" y="608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334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4184145-C272-D938-28E7-BB4C22388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About CODIRES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A7A87D2-F952-3FEF-BFC8-06A73DFD6E16}"/>
              </a:ext>
            </a:extLst>
          </p:cNvPr>
          <p:cNvSpPr txBox="1">
            <a:spLocks/>
          </p:cNvSpPr>
          <p:nvPr/>
        </p:nvSpPr>
        <p:spPr>
          <a:xfrm>
            <a:off x="838200" y="1692629"/>
            <a:ext cx="5745480" cy="4241481"/>
          </a:xfrm>
          <a:prstGeom prst="rect">
            <a:avLst/>
          </a:prstGeom>
        </p:spPr>
        <p:txBody>
          <a:bodyPr>
            <a:normAutofit/>
          </a:bodyPr>
          <a:lstStyle>
            <a:lvl1pPr marL="228584" indent="-228584" algn="l" defTabSz="914332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900"/>
              <a:t>Funded by the Swedish Research Council (</a:t>
            </a:r>
            <a:r>
              <a:rPr lang="en-US" sz="1900" i="1"/>
              <a:t>Vetenskapsrådet)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900"/>
              <a:t>Project no. 2021-06313</a:t>
            </a:r>
            <a:endParaRPr lang="en-US" sz="190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900"/>
              <a:t>Between 2023 and 2025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sz="1900"/>
          </a:p>
          <a:p>
            <a:pPr marL="0" indent="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1900" i="1"/>
              <a:t>CODIRES is based at:</a:t>
            </a:r>
            <a:br>
              <a:rPr lang="en-GB" sz="1900" i="1"/>
            </a:br>
            <a:endParaRPr lang="en-GB" sz="1900" i="1"/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900"/>
              <a:t>Linköping University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900"/>
              <a:t>Department of Management and Engineering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900"/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900"/>
              <a:t>https://liu.se/en/research/managing-cyber-attacks</a:t>
            </a:r>
            <a:endParaRPr lang="en-US" sz="1900" dirty="0"/>
          </a:p>
        </p:txBody>
      </p:sp>
      <p:pic>
        <p:nvPicPr>
          <p:cNvPr id="4" name="Picture 4" descr="Linköpings universitet utrymt efter hot – misstänkt gripen - DN.se">
            <a:extLst>
              <a:ext uri="{FF2B5EF4-FFF2-40B4-BE49-F238E27FC236}">
                <a16:creationId xmlns:a16="http://schemas.microsoft.com/office/drawing/2014/main" id="{3BACBAB2-9956-8018-9999-5BCFDB8B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1690692"/>
            <a:ext cx="5181600" cy="29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73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AFB4FA-F52B-009D-B2BE-A7421892B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64" y="1430891"/>
            <a:ext cx="6399046" cy="356962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5F1116-CCD2-0747-4F4D-400D8239F90F}"/>
              </a:ext>
            </a:extLst>
          </p:cNvPr>
          <p:cNvSpPr txBox="1"/>
          <p:nvPr/>
        </p:nvSpPr>
        <p:spPr>
          <a:xfrm>
            <a:off x="-365994" y="2941458"/>
            <a:ext cx="1000539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9900" kern="0" dirty="0">
                <a:solidFill>
                  <a:srgbClr val="000000"/>
                </a:solidFill>
                <a:effectLst/>
                <a:latin typeface="Apple Color Emoji" pitchFamily="2" charset="0"/>
                <a:ea typeface="Times New Roman" panose="02020603050405020304" pitchFamily="18" charset="0"/>
                <a:cs typeface="Calibri" panose="020F0502020204030204" pitchFamily="34" charset="0"/>
                <a:sym typeface="Apple Color Emoji" pitchFamily="2" charset="0"/>
              </a:rPr>
              <a:t>💡</a:t>
            </a:r>
            <a:endParaRPr lang="en-SE" sz="19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F85107-9B83-E1F4-51B3-C626459B1805}"/>
              </a:ext>
            </a:extLst>
          </p:cNvPr>
          <p:cNvSpPr txBox="1"/>
          <p:nvPr/>
        </p:nvSpPr>
        <p:spPr>
          <a:xfrm>
            <a:off x="8352186" y="1480449"/>
            <a:ext cx="3243466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latin typeface="KorolevLiU Medium" pitchFamily="2" charset="77"/>
              </a:rPr>
              <a:t>Managing cyber-attacks and incidents =</a:t>
            </a:r>
          </a:p>
          <a:p>
            <a:pPr algn="ctr">
              <a:spcAft>
                <a:spcPts val="600"/>
              </a:spcAft>
            </a:pPr>
            <a:r>
              <a:rPr lang="en-GB" sz="2400" dirty="0">
                <a:latin typeface="KorolevLiU Medium" pitchFamily="2" charset="77"/>
              </a:rPr>
              <a:t> </a:t>
            </a:r>
            <a:br>
              <a:rPr lang="en-GB" sz="2400" dirty="0">
                <a:latin typeface="KorolevLiU Medium" pitchFamily="2" charset="77"/>
              </a:rPr>
            </a:br>
            <a:r>
              <a:rPr lang="en-GB" sz="2400" dirty="0">
                <a:latin typeface="KorolevLiU Medium" pitchFamily="2" charset="77"/>
              </a:rPr>
              <a:t>Learning from cyber-attacks and incidents</a:t>
            </a:r>
          </a:p>
          <a:p>
            <a:pPr algn="ctr">
              <a:spcAft>
                <a:spcPts val="600"/>
              </a:spcAft>
            </a:pPr>
            <a:endParaRPr lang="en-GB" sz="2400" dirty="0">
              <a:latin typeface="KorolevLiU Medium" pitchFamily="2" charset="77"/>
            </a:endParaRPr>
          </a:p>
          <a:p>
            <a:pPr algn="ctr"/>
            <a:r>
              <a:rPr lang="en-SE" sz="2400" kern="100" dirty="0">
                <a:effectLst/>
                <a:latin typeface="KorolevLiU Medium" pitchFamily="2" charset="77"/>
                <a:ea typeface="Calibri" panose="020F0502020204030204" pitchFamily="34" charset="0"/>
                <a:cs typeface="Times New Roman" panose="02020603050405020304" pitchFamily="18" charset="0"/>
                <a:sym typeface="Apple Color Emoji" pitchFamily="2" charset="0"/>
              </a:rPr>
              <a:t>👉🏻 </a:t>
            </a:r>
            <a:r>
              <a:rPr lang="en-SE" sz="2400" b="1" kern="100" dirty="0">
                <a:effectLst/>
                <a:latin typeface="KorolevLiU Medium" pitchFamily="2" charset="77"/>
                <a:ea typeface="Calibri" panose="020F0502020204030204" pitchFamily="34" charset="0"/>
                <a:cs typeface="Times New Roman" panose="02020603050405020304" pitchFamily="18" charset="0"/>
                <a:sym typeface="Apple Color Emoji" pitchFamily="2" charset="0"/>
              </a:rPr>
              <a:t>Corporate </a:t>
            </a:r>
            <a:r>
              <a:rPr lang="en-SE" sz="2400" b="1" kern="100" dirty="0">
                <a:latin typeface="KorolevLiU Medium" pitchFamily="2" charset="77"/>
                <a:ea typeface="Calibri" panose="020F0502020204030204" pitchFamily="34" charset="0"/>
                <a:cs typeface="Times New Roman" panose="02020603050405020304" pitchFamily="18" charset="0"/>
                <a:sym typeface="Apple Color Emoji" pitchFamily="2" charset="0"/>
              </a:rPr>
              <a:t>D</a:t>
            </a:r>
            <a:r>
              <a:rPr lang="en-SE" sz="2400" b="1" kern="100" dirty="0">
                <a:effectLst/>
                <a:latin typeface="KorolevLiU Medium" pitchFamily="2" charset="77"/>
                <a:ea typeface="Calibri" panose="020F0502020204030204" pitchFamily="34" charset="0"/>
                <a:cs typeface="Times New Roman" panose="02020603050405020304" pitchFamily="18" charset="0"/>
                <a:sym typeface="Apple Color Emoji" pitchFamily="2" charset="0"/>
              </a:rPr>
              <a:t>igital Responsibility</a:t>
            </a:r>
            <a:endParaRPr lang="en-SE" sz="2400" b="1" kern="100" dirty="0">
              <a:effectLst/>
              <a:latin typeface="KorolevLiU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latin typeface="KorolevLiU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E894DE-AE8B-5C23-6A1B-D729AFFA38E6}"/>
              </a:ext>
            </a:extLst>
          </p:cNvPr>
          <p:cNvSpPr txBox="1"/>
          <p:nvPr/>
        </p:nvSpPr>
        <p:spPr>
          <a:xfrm>
            <a:off x="4473487" y="5127601"/>
            <a:ext cx="45454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TF-CSIRT TRANSITS I materials </a:t>
            </a:r>
          </a:p>
        </p:txBody>
      </p:sp>
    </p:spTree>
    <p:extLst>
      <p:ext uri="{BB962C8B-B14F-4D97-AF65-F5344CB8AC3E}">
        <p14:creationId xmlns:p14="http://schemas.microsoft.com/office/powerpoint/2010/main" val="241495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ext Placeholder 6">
            <a:extLst>
              <a:ext uri="{FF2B5EF4-FFF2-40B4-BE49-F238E27FC236}">
                <a16:creationId xmlns:a16="http://schemas.microsoft.com/office/drawing/2014/main" id="{973F0F95-25ED-4BE6-A78A-9975BFB10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052095"/>
              </p:ext>
            </p:extLst>
          </p:nvPr>
        </p:nvGraphicFramePr>
        <p:xfrm>
          <a:off x="838200" y="1276985"/>
          <a:ext cx="10515600" cy="425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8E2F420-7F8E-4CF8-FB00-E82F9C497E7C}"/>
              </a:ext>
            </a:extLst>
          </p:cNvPr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About CODIRES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2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C59B5F64-A8C9-000A-CDEC-5FB19A99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62" y="1330033"/>
            <a:ext cx="3932237" cy="22202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2700" dirty="0"/>
              <a:t>We are interested in </a:t>
            </a:r>
            <a:br>
              <a:rPr lang="en-GB" sz="2700" dirty="0"/>
            </a:br>
            <a:r>
              <a:rPr lang="en-GB" sz="2700" dirty="0"/>
              <a:t>learning from (good) practice:</a:t>
            </a:r>
            <a:br>
              <a:rPr lang="en-GB" sz="2700" b="1" dirty="0"/>
            </a:br>
            <a:endParaRPr lang="en-US" sz="27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13E0C5B-D03B-F04F-E048-8CABF38678EC}"/>
              </a:ext>
            </a:extLst>
          </p:cNvPr>
          <p:cNvSpPr/>
          <p:nvPr/>
        </p:nvSpPr>
        <p:spPr>
          <a:xfrm>
            <a:off x="5104010" y="935968"/>
            <a:ext cx="6351128" cy="48330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>
              <a:spcAft>
                <a:spcPts val="1200"/>
              </a:spcAft>
              <a:tabLst/>
            </a:pPr>
            <a:r>
              <a:rPr lang="en-GB" sz="2500" b="0" i="0" dirty="0">
                <a:latin typeface="Calibri" panose="020F0502020204030204" pitchFamily="34" charset="0"/>
                <a:cs typeface="Calibri" panose="020F0502020204030204" pitchFamily="34" charset="0"/>
              </a:rPr>
              <a:t>the organizations’ </a:t>
            </a:r>
            <a:r>
              <a:rPr lang="en-GB" sz="25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 values </a:t>
            </a:r>
            <a:r>
              <a:rPr lang="en-GB" sz="2500" b="0" i="0" dirty="0">
                <a:latin typeface="Calibri" panose="020F0502020204030204" pitchFamily="34" charset="0"/>
                <a:cs typeface="Calibri" panose="020F0502020204030204" pitchFamily="34" charset="0"/>
              </a:rPr>
              <a:t>regarding corporate digital responsibility, </a:t>
            </a:r>
          </a:p>
          <a:p>
            <a:pPr marL="0" lvl="0" indent="0" algn="l">
              <a:spcAft>
                <a:spcPts val="1200"/>
              </a:spcAft>
              <a:tabLst/>
            </a:pPr>
            <a:r>
              <a:rPr lang="en-GB" sz="2500" b="0" i="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5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en-GB" sz="2500" b="0" i="0" dirty="0">
                <a:latin typeface="Calibri" panose="020F0502020204030204" pitchFamily="34" charset="0"/>
                <a:cs typeface="Calibri" panose="020F0502020204030204" pitchFamily="34" charset="0"/>
              </a:rPr>
              <a:t> organizations invest in cyber and information security, </a:t>
            </a:r>
          </a:p>
          <a:p>
            <a:pPr marL="0" lvl="0" indent="0" algn="l">
              <a:spcAft>
                <a:spcPts val="1200"/>
              </a:spcAft>
              <a:tabLst/>
            </a:pPr>
            <a:r>
              <a:rPr lang="en-GB" sz="2500" b="0" i="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5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roles and competencies </a:t>
            </a:r>
            <a:r>
              <a:rPr lang="en-GB" sz="2500" b="0" i="0" dirty="0">
                <a:latin typeface="Calibri" panose="020F0502020204030204" pitchFamily="34" charset="0"/>
                <a:cs typeface="Calibri" panose="020F0502020204030204" pitchFamily="34" charset="0"/>
              </a:rPr>
              <a:t>in organizations affected by and dealing with cyber and information security, </a:t>
            </a:r>
          </a:p>
          <a:p>
            <a:pPr marL="0" lvl="0" indent="0" algn="l">
              <a:spcAft>
                <a:spcPts val="1200"/>
              </a:spcAft>
              <a:tabLst/>
            </a:pPr>
            <a:r>
              <a:rPr lang="en-GB" sz="2500" b="0" i="0" dirty="0">
                <a:latin typeface="Calibri" panose="020F0502020204030204" pitchFamily="34" charset="0"/>
                <a:cs typeface="Calibri" panose="020F0502020204030204" pitchFamily="34" charset="0"/>
              </a:rPr>
              <a:t>the internal </a:t>
            </a:r>
            <a:r>
              <a:rPr lang="en-GB" sz="25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incentive systems </a:t>
            </a:r>
            <a:r>
              <a:rPr lang="en-GB" sz="2500" b="0" i="0" dirty="0">
                <a:latin typeface="Calibri" panose="020F0502020204030204" pitchFamily="34" charset="0"/>
                <a:cs typeface="Calibri" panose="020F0502020204030204" pitchFamily="34" charset="0"/>
              </a:rPr>
              <a:t>to ensure cyber and information security. 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4EED1-ADA0-829B-80EB-61C84235AD0D}"/>
              </a:ext>
            </a:extLst>
          </p:cNvPr>
          <p:cNvSpPr txBox="1"/>
          <p:nvPr/>
        </p:nvSpPr>
        <p:spPr>
          <a:xfrm>
            <a:off x="4669099" y="535740"/>
            <a:ext cx="1202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7200" kern="0" dirty="0">
                <a:solidFill>
                  <a:srgbClr val="000000"/>
                </a:solidFill>
                <a:effectLst/>
                <a:latin typeface="Apple Color Emoji" pitchFamily="2" charset="0"/>
                <a:ea typeface="Times New Roman" panose="02020603050405020304" pitchFamily="18" charset="0"/>
                <a:cs typeface="Calibri" panose="020F0502020204030204" pitchFamily="34" charset="0"/>
                <a:sym typeface="Apple Color Emoji" pitchFamily="2" charset="0"/>
              </a:rPr>
              <a:t>💡</a:t>
            </a:r>
            <a:endParaRPr lang="en-SE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6F3869-04B3-F3F9-AF2A-B4D9BEE3E182}"/>
              </a:ext>
            </a:extLst>
          </p:cNvPr>
          <p:cNvGrpSpPr/>
          <p:nvPr/>
        </p:nvGrpSpPr>
        <p:grpSpPr>
          <a:xfrm>
            <a:off x="987132" y="1843359"/>
            <a:ext cx="10816243" cy="2252820"/>
            <a:chOff x="987132" y="1843359"/>
            <a:chExt cx="10816243" cy="225282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FC2A14B-05B0-80D9-7230-24D8088E1BCC}"/>
                </a:ext>
              </a:extLst>
            </p:cNvPr>
            <p:cNvSpPr/>
            <p:nvPr/>
          </p:nvSpPr>
          <p:spPr>
            <a:xfrm>
              <a:off x="987132" y="1843359"/>
              <a:ext cx="3042068" cy="193171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89840A9-E414-9347-9AFC-5A2598EB6185}"/>
                </a:ext>
              </a:extLst>
            </p:cNvPr>
            <p:cNvSpPr/>
            <p:nvPr/>
          </p:nvSpPr>
          <p:spPr>
            <a:xfrm>
              <a:off x="1325139" y="2164466"/>
              <a:ext cx="3042068" cy="1931713"/>
            </a:xfrm>
            <a:custGeom>
              <a:avLst/>
              <a:gdLst>
                <a:gd name="connsiteX0" fmla="*/ 0 w 3042068"/>
                <a:gd name="connsiteY0" fmla="*/ 193171 h 1931713"/>
                <a:gd name="connsiteX1" fmla="*/ 193171 w 3042068"/>
                <a:gd name="connsiteY1" fmla="*/ 0 h 1931713"/>
                <a:gd name="connsiteX2" fmla="*/ 2848897 w 3042068"/>
                <a:gd name="connsiteY2" fmla="*/ 0 h 1931713"/>
                <a:gd name="connsiteX3" fmla="*/ 3042068 w 3042068"/>
                <a:gd name="connsiteY3" fmla="*/ 193171 h 1931713"/>
                <a:gd name="connsiteX4" fmla="*/ 3042068 w 3042068"/>
                <a:gd name="connsiteY4" fmla="*/ 1738542 h 1931713"/>
                <a:gd name="connsiteX5" fmla="*/ 2848897 w 3042068"/>
                <a:gd name="connsiteY5" fmla="*/ 1931713 h 1931713"/>
                <a:gd name="connsiteX6" fmla="*/ 193171 w 3042068"/>
                <a:gd name="connsiteY6" fmla="*/ 1931713 h 1931713"/>
                <a:gd name="connsiteX7" fmla="*/ 0 w 3042068"/>
                <a:gd name="connsiteY7" fmla="*/ 1738542 h 1931713"/>
                <a:gd name="connsiteX8" fmla="*/ 0 w 3042068"/>
                <a:gd name="connsiteY8" fmla="*/ 193171 h 193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068" h="1931713">
                  <a:moveTo>
                    <a:pt x="0" y="193171"/>
                  </a:moveTo>
                  <a:cubicBezTo>
                    <a:pt x="0" y="86486"/>
                    <a:pt x="86486" y="0"/>
                    <a:pt x="193171" y="0"/>
                  </a:cubicBezTo>
                  <a:lnTo>
                    <a:pt x="2848897" y="0"/>
                  </a:lnTo>
                  <a:cubicBezTo>
                    <a:pt x="2955582" y="0"/>
                    <a:pt x="3042068" y="86486"/>
                    <a:pt x="3042068" y="193171"/>
                  </a:cubicBezTo>
                  <a:lnTo>
                    <a:pt x="3042068" y="1738542"/>
                  </a:lnTo>
                  <a:cubicBezTo>
                    <a:pt x="3042068" y="1845227"/>
                    <a:pt x="2955582" y="1931713"/>
                    <a:pt x="2848897" y="1931713"/>
                  </a:cubicBezTo>
                  <a:lnTo>
                    <a:pt x="193171" y="1931713"/>
                  </a:lnTo>
                  <a:cubicBezTo>
                    <a:pt x="86486" y="1931713"/>
                    <a:pt x="0" y="1845227"/>
                    <a:pt x="0" y="1738542"/>
                  </a:cubicBezTo>
                  <a:lnTo>
                    <a:pt x="0" y="193171"/>
                  </a:ln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208" tIns="144208" rIns="144208" bIns="144208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i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different types </a:t>
              </a:r>
              <a:r>
                <a:rPr lang="en-GB" sz="23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of how cyber and information security is constructed and organized.</a:t>
              </a:r>
              <a:endParaRPr lang="en-US" sz="23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E1130F7-EB19-396A-319F-FB5BA9255A4A}"/>
                </a:ext>
              </a:extLst>
            </p:cNvPr>
            <p:cNvSpPr/>
            <p:nvPr/>
          </p:nvSpPr>
          <p:spPr>
            <a:xfrm>
              <a:off x="4705215" y="1843359"/>
              <a:ext cx="3042068" cy="193171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349C082-6651-ED77-7158-1CEC48B34048}"/>
                </a:ext>
              </a:extLst>
            </p:cNvPr>
            <p:cNvSpPr/>
            <p:nvPr/>
          </p:nvSpPr>
          <p:spPr>
            <a:xfrm>
              <a:off x="5043223" y="2164466"/>
              <a:ext cx="3042068" cy="1931713"/>
            </a:xfrm>
            <a:custGeom>
              <a:avLst/>
              <a:gdLst>
                <a:gd name="connsiteX0" fmla="*/ 0 w 3042068"/>
                <a:gd name="connsiteY0" fmla="*/ 193171 h 1931713"/>
                <a:gd name="connsiteX1" fmla="*/ 193171 w 3042068"/>
                <a:gd name="connsiteY1" fmla="*/ 0 h 1931713"/>
                <a:gd name="connsiteX2" fmla="*/ 2848897 w 3042068"/>
                <a:gd name="connsiteY2" fmla="*/ 0 h 1931713"/>
                <a:gd name="connsiteX3" fmla="*/ 3042068 w 3042068"/>
                <a:gd name="connsiteY3" fmla="*/ 193171 h 1931713"/>
                <a:gd name="connsiteX4" fmla="*/ 3042068 w 3042068"/>
                <a:gd name="connsiteY4" fmla="*/ 1738542 h 1931713"/>
                <a:gd name="connsiteX5" fmla="*/ 2848897 w 3042068"/>
                <a:gd name="connsiteY5" fmla="*/ 1931713 h 1931713"/>
                <a:gd name="connsiteX6" fmla="*/ 193171 w 3042068"/>
                <a:gd name="connsiteY6" fmla="*/ 1931713 h 1931713"/>
                <a:gd name="connsiteX7" fmla="*/ 0 w 3042068"/>
                <a:gd name="connsiteY7" fmla="*/ 1738542 h 1931713"/>
                <a:gd name="connsiteX8" fmla="*/ 0 w 3042068"/>
                <a:gd name="connsiteY8" fmla="*/ 193171 h 193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068" h="1931713">
                  <a:moveTo>
                    <a:pt x="0" y="193171"/>
                  </a:moveTo>
                  <a:cubicBezTo>
                    <a:pt x="0" y="86486"/>
                    <a:pt x="86486" y="0"/>
                    <a:pt x="193171" y="0"/>
                  </a:cubicBezTo>
                  <a:lnTo>
                    <a:pt x="2848897" y="0"/>
                  </a:lnTo>
                  <a:cubicBezTo>
                    <a:pt x="2955582" y="0"/>
                    <a:pt x="3042068" y="86486"/>
                    <a:pt x="3042068" y="193171"/>
                  </a:cubicBezTo>
                  <a:lnTo>
                    <a:pt x="3042068" y="1738542"/>
                  </a:lnTo>
                  <a:cubicBezTo>
                    <a:pt x="3042068" y="1845227"/>
                    <a:pt x="2955582" y="1931713"/>
                    <a:pt x="2848897" y="1931713"/>
                  </a:cubicBezTo>
                  <a:lnTo>
                    <a:pt x="193171" y="1931713"/>
                  </a:lnTo>
                  <a:cubicBezTo>
                    <a:pt x="86486" y="1931713"/>
                    <a:pt x="0" y="1845227"/>
                    <a:pt x="0" y="1738542"/>
                  </a:cubicBezTo>
                  <a:lnTo>
                    <a:pt x="0" y="193171"/>
                  </a:ln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208" tIns="144208" rIns="144208" bIns="144208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a </a:t>
              </a:r>
              <a:r>
                <a:rPr lang="en-GB" sz="2300" b="1" i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model </a:t>
              </a:r>
              <a:r>
                <a:rPr lang="en-GB" sz="23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of how organizations deal with cyber-attacks effectively. </a:t>
              </a:r>
              <a:endParaRPr lang="en-US" sz="23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7501B46-AF07-D709-9086-28B9C1A0F010}"/>
                </a:ext>
              </a:extLst>
            </p:cNvPr>
            <p:cNvSpPr/>
            <p:nvPr/>
          </p:nvSpPr>
          <p:spPr>
            <a:xfrm>
              <a:off x="8423299" y="1843359"/>
              <a:ext cx="3042068" cy="193171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180E05B-5359-63A6-52C7-0E1F8F470C2D}"/>
                </a:ext>
              </a:extLst>
            </p:cNvPr>
            <p:cNvSpPr/>
            <p:nvPr/>
          </p:nvSpPr>
          <p:spPr>
            <a:xfrm>
              <a:off x="8761307" y="2164466"/>
              <a:ext cx="3042068" cy="1931713"/>
            </a:xfrm>
            <a:custGeom>
              <a:avLst/>
              <a:gdLst>
                <a:gd name="connsiteX0" fmla="*/ 0 w 3042068"/>
                <a:gd name="connsiteY0" fmla="*/ 193171 h 1931713"/>
                <a:gd name="connsiteX1" fmla="*/ 193171 w 3042068"/>
                <a:gd name="connsiteY1" fmla="*/ 0 h 1931713"/>
                <a:gd name="connsiteX2" fmla="*/ 2848897 w 3042068"/>
                <a:gd name="connsiteY2" fmla="*/ 0 h 1931713"/>
                <a:gd name="connsiteX3" fmla="*/ 3042068 w 3042068"/>
                <a:gd name="connsiteY3" fmla="*/ 193171 h 1931713"/>
                <a:gd name="connsiteX4" fmla="*/ 3042068 w 3042068"/>
                <a:gd name="connsiteY4" fmla="*/ 1738542 h 1931713"/>
                <a:gd name="connsiteX5" fmla="*/ 2848897 w 3042068"/>
                <a:gd name="connsiteY5" fmla="*/ 1931713 h 1931713"/>
                <a:gd name="connsiteX6" fmla="*/ 193171 w 3042068"/>
                <a:gd name="connsiteY6" fmla="*/ 1931713 h 1931713"/>
                <a:gd name="connsiteX7" fmla="*/ 0 w 3042068"/>
                <a:gd name="connsiteY7" fmla="*/ 1738542 h 1931713"/>
                <a:gd name="connsiteX8" fmla="*/ 0 w 3042068"/>
                <a:gd name="connsiteY8" fmla="*/ 193171 h 193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068" h="1931713">
                  <a:moveTo>
                    <a:pt x="0" y="193171"/>
                  </a:moveTo>
                  <a:cubicBezTo>
                    <a:pt x="0" y="86486"/>
                    <a:pt x="86486" y="0"/>
                    <a:pt x="193171" y="0"/>
                  </a:cubicBezTo>
                  <a:lnTo>
                    <a:pt x="2848897" y="0"/>
                  </a:lnTo>
                  <a:cubicBezTo>
                    <a:pt x="2955582" y="0"/>
                    <a:pt x="3042068" y="86486"/>
                    <a:pt x="3042068" y="193171"/>
                  </a:cubicBezTo>
                  <a:lnTo>
                    <a:pt x="3042068" y="1738542"/>
                  </a:lnTo>
                  <a:cubicBezTo>
                    <a:pt x="3042068" y="1845227"/>
                    <a:pt x="2955582" y="1931713"/>
                    <a:pt x="2848897" y="1931713"/>
                  </a:cubicBezTo>
                  <a:lnTo>
                    <a:pt x="193171" y="1931713"/>
                  </a:lnTo>
                  <a:cubicBezTo>
                    <a:pt x="86486" y="1931713"/>
                    <a:pt x="0" y="1845227"/>
                    <a:pt x="0" y="1738542"/>
                  </a:cubicBezTo>
                  <a:lnTo>
                    <a:pt x="0" y="193171"/>
                  </a:ln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208" tIns="144208" rIns="144208" bIns="144208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the enablers of </a:t>
              </a:r>
              <a:r>
                <a:rPr lang="en-GB" sz="2300" b="1" i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proactive digital behaviour </a:t>
              </a:r>
              <a:r>
                <a:rPr lang="en-GB" sz="2300" i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for effective prevention</a:t>
              </a:r>
              <a:r>
                <a:rPr lang="en-GB" sz="23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. </a:t>
              </a:r>
              <a:endParaRPr lang="en-US" sz="23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itle 6">
            <a:extLst>
              <a:ext uri="{FF2B5EF4-FFF2-40B4-BE49-F238E27FC236}">
                <a16:creationId xmlns:a16="http://schemas.microsoft.com/office/drawing/2014/main" id="{353E473A-9121-FE51-6158-967C94C9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88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CODIRES aims to identify </a:t>
            </a:r>
            <a:br>
              <a:rPr lang="en-GB" dirty="0"/>
            </a:br>
            <a:endParaRPr lang="en-US" dirty="0"/>
          </a:p>
        </p:txBody>
      </p:sp>
      <p:pic>
        <p:nvPicPr>
          <p:cNvPr id="13" name="Graphic 12" descr="Spinning Plates outline">
            <a:extLst>
              <a:ext uri="{FF2B5EF4-FFF2-40B4-BE49-F238E27FC236}">
                <a16:creationId xmlns:a16="http://schemas.microsoft.com/office/drawing/2014/main" id="{D657B892-B326-4343-E0A1-790992A8D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3142" y="4430349"/>
            <a:ext cx="914400" cy="914400"/>
          </a:xfrm>
          <a:prstGeom prst="rect">
            <a:avLst/>
          </a:prstGeom>
        </p:spPr>
      </p:pic>
      <p:pic>
        <p:nvPicPr>
          <p:cNvPr id="14" name="Graphic 13" descr="Spinning Plates with solid fill">
            <a:extLst>
              <a:ext uri="{FF2B5EF4-FFF2-40B4-BE49-F238E27FC236}">
                <a16:creationId xmlns:a16="http://schemas.microsoft.com/office/drawing/2014/main" id="{740EBF46-42DC-9D80-ECFF-47525ACF1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4523" y="4285215"/>
            <a:ext cx="914400" cy="914400"/>
          </a:xfrm>
          <a:prstGeom prst="rect">
            <a:avLst/>
          </a:prstGeom>
        </p:spPr>
      </p:pic>
      <p:pic>
        <p:nvPicPr>
          <p:cNvPr id="22" name="Graphic 21" descr="Yoga outline">
            <a:extLst>
              <a:ext uri="{FF2B5EF4-FFF2-40B4-BE49-F238E27FC236}">
                <a16:creationId xmlns:a16="http://schemas.microsoft.com/office/drawing/2014/main" id="{7EA3A0A0-0FEB-835E-DA05-FDA9121F1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4074" y="5030687"/>
            <a:ext cx="712418" cy="712418"/>
          </a:xfrm>
          <a:prstGeom prst="rect">
            <a:avLst/>
          </a:prstGeom>
        </p:spPr>
      </p:pic>
      <p:pic>
        <p:nvPicPr>
          <p:cNvPr id="24" name="Graphic 23" descr="Meditation outline">
            <a:extLst>
              <a:ext uri="{FF2B5EF4-FFF2-40B4-BE49-F238E27FC236}">
                <a16:creationId xmlns:a16="http://schemas.microsoft.com/office/drawing/2014/main" id="{86C87B06-6918-B49B-FC9C-32374863E9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39045" y="4298161"/>
            <a:ext cx="712418" cy="712418"/>
          </a:xfrm>
          <a:prstGeom prst="rect">
            <a:avLst/>
          </a:prstGeom>
        </p:spPr>
      </p:pic>
      <p:pic>
        <p:nvPicPr>
          <p:cNvPr id="26" name="Graphic 25" descr="Yoga outline">
            <a:extLst>
              <a:ext uri="{FF2B5EF4-FFF2-40B4-BE49-F238E27FC236}">
                <a16:creationId xmlns:a16="http://schemas.microsoft.com/office/drawing/2014/main" id="{A0E57233-FD2E-0859-A586-C1E036D604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06874" y="4951122"/>
            <a:ext cx="608004" cy="608004"/>
          </a:xfrm>
          <a:prstGeom prst="rect">
            <a:avLst/>
          </a:prstGeom>
        </p:spPr>
      </p:pic>
      <p:pic>
        <p:nvPicPr>
          <p:cNvPr id="28" name="Graphic 27" descr="Lunch Box outline">
            <a:extLst>
              <a:ext uri="{FF2B5EF4-FFF2-40B4-BE49-F238E27FC236}">
                <a16:creationId xmlns:a16="http://schemas.microsoft.com/office/drawing/2014/main" id="{55EDCAFD-7AFD-168A-E741-46489B946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34458" y="4397112"/>
            <a:ext cx="818371" cy="8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DE2A05F-7B2D-FBA7-8C2A-C6E029F2A3CB}"/>
              </a:ext>
            </a:extLst>
          </p:cNvPr>
          <p:cNvSpPr/>
          <p:nvPr/>
        </p:nvSpPr>
        <p:spPr>
          <a:xfrm>
            <a:off x="8695977" y="1707991"/>
            <a:ext cx="2544745" cy="25448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6525A68-8363-E97A-3CC5-991AF3B3E8B1}"/>
              </a:ext>
            </a:extLst>
          </p:cNvPr>
          <p:cNvSpPr/>
          <p:nvPr/>
        </p:nvSpPr>
        <p:spPr>
          <a:xfrm>
            <a:off x="8781768" y="1801671"/>
            <a:ext cx="2375604" cy="2375187"/>
          </a:xfrm>
          <a:custGeom>
            <a:avLst/>
            <a:gdLst>
              <a:gd name="connsiteX0" fmla="*/ 0 w 2375604"/>
              <a:gd name="connsiteY0" fmla="*/ 1187594 h 2375187"/>
              <a:gd name="connsiteX1" fmla="*/ 1187802 w 2375604"/>
              <a:gd name="connsiteY1" fmla="*/ 0 h 2375187"/>
              <a:gd name="connsiteX2" fmla="*/ 2375604 w 2375604"/>
              <a:gd name="connsiteY2" fmla="*/ 1187594 h 2375187"/>
              <a:gd name="connsiteX3" fmla="*/ 1187802 w 2375604"/>
              <a:gd name="connsiteY3" fmla="*/ 2375188 h 2375187"/>
              <a:gd name="connsiteX4" fmla="*/ 0 w 2375604"/>
              <a:gd name="connsiteY4" fmla="*/ 1187594 h 23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604" h="2375187">
                <a:moveTo>
                  <a:pt x="0" y="1187594"/>
                </a:moveTo>
                <a:cubicBezTo>
                  <a:pt x="0" y="531704"/>
                  <a:pt x="531797" y="0"/>
                  <a:pt x="1187802" y="0"/>
                </a:cubicBezTo>
                <a:cubicBezTo>
                  <a:pt x="1843807" y="0"/>
                  <a:pt x="2375604" y="531704"/>
                  <a:pt x="2375604" y="1187594"/>
                </a:cubicBezTo>
                <a:cubicBezTo>
                  <a:pt x="2375604" y="1843484"/>
                  <a:pt x="1843807" y="2375188"/>
                  <a:pt x="1187802" y="2375188"/>
                </a:cubicBezTo>
                <a:cubicBezTo>
                  <a:pt x="531797" y="2375188"/>
                  <a:pt x="0" y="1843484"/>
                  <a:pt x="0" y="118759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3502" tIns="363506" rIns="363502" bIns="363507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0FA2F5E-DED0-BA67-F9F9-2994E5655045}"/>
              </a:ext>
            </a:extLst>
          </p:cNvPr>
          <p:cNvSpPr/>
          <p:nvPr/>
        </p:nvSpPr>
        <p:spPr>
          <a:xfrm>
            <a:off x="9347948" y="2302543"/>
            <a:ext cx="1851099" cy="1395014"/>
          </a:xfrm>
          <a:custGeom>
            <a:avLst/>
            <a:gdLst>
              <a:gd name="connsiteX0" fmla="*/ 0 w 2375604"/>
              <a:gd name="connsiteY0" fmla="*/ 0 h 1395014"/>
              <a:gd name="connsiteX1" fmla="*/ 2375604 w 2375604"/>
              <a:gd name="connsiteY1" fmla="*/ 0 h 1395014"/>
              <a:gd name="connsiteX2" fmla="*/ 2375604 w 2375604"/>
              <a:gd name="connsiteY2" fmla="*/ 1395014 h 1395014"/>
              <a:gd name="connsiteX3" fmla="*/ 0 w 2375604"/>
              <a:gd name="connsiteY3" fmla="*/ 1395014 h 1395014"/>
              <a:gd name="connsiteX4" fmla="*/ 0 w 2375604"/>
              <a:gd name="connsiteY4" fmla="*/ 0 h 139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604" h="1395014">
                <a:moveTo>
                  <a:pt x="0" y="0"/>
                </a:moveTo>
                <a:lnTo>
                  <a:pt x="2375604" y="0"/>
                </a:lnTo>
                <a:lnTo>
                  <a:pt x="2375604" y="1395014"/>
                </a:lnTo>
                <a:lnTo>
                  <a:pt x="0" y="13950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marL="0" lvl="1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nterviews, observations, analysis of documents or similar</a:t>
            </a:r>
            <a:endParaRPr lang="en-US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FB5963BE-982D-C7A8-7892-73F307112090}"/>
              </a:ext>
            </a:extLst>
          </p:cNvPr>
          <p:cNvSpPr/>
          <p:nvPr/>
        </p:nvSpPr>
        <p:spPr>
          <a:xfrm rot="2700000">
            <a:off x="5904920" y="1715941"/>
            <a:ext cx="2544786" cy="2544786"/>
          </a:xfrm>
          <a:prstGeom prst="teardrop">
            <a:avLst>
              <a:gd name="adj" fmla="val 1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A03A554-0166-A5CD-1E89-58891F65B8CC}"/>
              </a:ext>
            </a:extLst>
          </p:cNvPr>
          <p:cNvSpPr/>
          <p:nvPr/>
        </p:nvSpPr>
        <p:spPr>
          <a:xfrm>
            <a:off x="5978434" y="1808199"/>
            <a:ext cx="2375604" cy="2375187"/>
          </a:xfrm>
          <a:custGeom>
            <a:avLst/>
            <a:gdLst>
              <a:gd name="connsiteX0" fmla="*/ 0 w 2375604"/>
              <a:gd name="connsiteY0" fmla="*/ 1187594 h 2375187"/>
              <a:gd name="connsiteX1" fmla="*/ 1187802 w 2375604"/>
              <a:gd name="connsiteY1" fmla="*/ 0 h 2375187"/>
              <a:gd name="connsiteX2" fmla="*/ 2375604 w 2375604"/>
              <a:gd name="connsiteY2" fmla="*/ 1187594 h 2375187"/>
              <a:gd name="connsiteX3" fmla="*/ 1187802 w 2375604"/>
              <a:gd name="connsiteY3" fmla="*/ 2375188 h 2375187"/>
              <a:gd name="connsiteX4" fmla="*/ 0 w 2375604"/>
              <a:gd name="connsiteY4" fmla="*/ 1187594 h 23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604" h="2375187">
                <a:moveTo>
                  <a:pt x="0" y="1187594"/>
                </a:moveTo>
                <a:cubicBezTo>
                  <a:pt x="0" y="531704"/>
                  <a:pt x="531797" y="0"/>
                  <a:pt x="1187802" y="0"/>
                </a:cubicBezTo>
                <a:cubicBezTo>
                  <a:pt x="1843807" y="0"/>
                  <a:pt x="2375604" y="531704"/>
                  <a:pt x="2375604" y="1187594"/>
                </a:cubicBezTo>
                <a:cubicBezTo>
                  <a:pt x="2375604" y="1843484"/>
                  <a:pt x="1843807" y="2375188"/>
                  <a:pt x="1187802" y="2375188"/>
                </a:cubicBezTo>
                <a:cubicBezTo>
                  <a:pt x="531797" y="2375188"/>
                  <a:pt x="0" y="1843484"/>
                  <a:pt x="0" y="118759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3502" tIns="363506" rIns="363502" bIns="363507" numCol="1" spcCol="1270" anchor="ctr" anchorCtr="0">
            <a:noAutofit/>
          </a:bodyPr>
          <a:lstStyle/>
          <a:p>
            <a:pPr marL="185738" lvl="0" algn="ctr" defTabSz="8445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CODIRES can </a:t>
            </a:r>
            <a:br>
              <a:rPr lang="en-GB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 resource for your </a:t>
            </a:r>
            <a:br>
              <a:rPr lang="en-GB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TF-CSIRT, </a:t>
            </a:r>
          </a:p>
          <a:p>
            <a:pPr marL="185738" lvl="0" algn="ctr" defTabSz="8445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 !</a:t>
            </a:r>
            <a:endParaRPr lang="en-US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BF3225A0-1D03-B89C-2603-0991F0644BBD}"/>
              </a:ext>
            </a:extLst>
          </p:cNvPr>
          <p:cNvSpPr/>
          <p:nvPr/>
        </p:nvSpPr>
        <p:spPr>
          <a:xfrm rot="2700000">
            <a:off x="3436235" y="1707812"/>
            <a:ext cx="2544786" cy="2544786"/>
          </a:xfrm>
          <a:prstGeom prst="teardrop">
            <a:avLst>
              <a:gd name="adj" fmla="val 1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3165780-501D-6F7E-59AF-96F82F8A9C98}"/>
              </a:ext>
            </a:extLst>
          </p:cNvPr>
          <p:cNvSpPr/>
          <p:nvPr/>
        </p:nvSpPr>
        <p:spPr>
          <a:xfrm>
            <a:off x="3535489" y="1801686"/>
            <a:ext cx="2375604" cy="2375187"/>
          </a:xfrm>
          <a:custGeom>
            <a:avLst/>
            <a:gdLst>
              <a:gd name="connsiteX0" fmla="*/ 0 w 2375604"/>
              <a:gd name="connsiteY0" fmla="*/ 1187594 h 2375187"/>
              <a:gd name="connsiteX1" fmla="*/ 1187802 w 2375604"/>
              <a:gd name="connsiteY1" fmla="*/ 0 h 2375187"/>
              <a:gd name="connsiteX2" fmla="*/ 2375604 w 2375604"/>
              <a:gd name="connsiteY2" fmla="*/ 1187594 h 2375187"/>
              <a:gd name="connsiteX3" fmla="*/ 1187802 w 2375604"/>
              <a:gd name="connsiteY3" fmla="*/ 2375188 h 2375187"/>
              <a:gd name="connsiteX4" fmla="*/ 0 w 2375604"/>
              <a:gd name="connsiteY4" fmla="*/ 1187594 h 23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604" h="2375187">
                <a:moveTo>
                  <a:pt x="0" y="1187594"/>
                </a:moveTo>
                <a:cubicBezTo>
                  <a:pt x="0" y="531704"/>
                  <a:pt x="531797" y="0"/>
                  <a:pt x="1187802" y="0"/>
                </a:cubicBezTo>
                <a:cubicBezTo>
                  <a:pt x="1843807" y="0"/>
                  <a:pt x="2375604" y="531704"/>
                  <a:pt x="2375604" y="1187594"/>
                </a:cubicBezTo>
                <a:cubicBezTo>
                  <a:pt x="2375604" y="1843484"/>
                  <a:pt x="1843807" y="2375188"/>
                  <a:pt x="1187802" y="2375188"/>
                </a:cubicBezTo>
                <a:cubicBezTo>
                  <a:pt x="531797" y="2375188"/>
                  <a:pt x="0" y="1843484"/>
                  <a:pt x="0" y="118759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3502" tIns="363506" rIns="363502" bIns="363507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CODIRES wishes to learn about and further participate in activities of CSIRTs.</a:t>
            </a:r>
            <a:endParaRPr lang="en-US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CDA97F9F-764A-17A1-3DBB-EF45797FB978}"/>
              </a:ext>
            </a:extLst>
          </p:cNvPr>
          <p:cNvSpPr/>
          <p:nvPr/>
        </p:nvSpPr>
        <p:spPr>
          <a:xfrm rot="2700000">
            <a:off x="806374" y="1707812"/>
            <a:ext cx="2544786" cy="2544786"/>
          </a:xfrm>
          <a:prstGeom prst="teardrop">
            <a:avLst>
              <a:gd name="adj" fmla="val 1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B6B8EAF-5F9F-9A27-EB3E-23B5BB068204}"/>
              </a:ext>
            </a:extLst>
          </p:cNvPr>
          <p:cNvSpPr/>
          <p:nvPr/>
        </p:nvSpPr>
        <p:spPr>
          <a:xfrm>
            <a:off x="891511" y="1792835"/>
            <a:ext cx="2375604" cy="2375187"/>
          </a:xfrm>
          <a:custGeom>
            <a:avLst/>
            <a:gdLst>
              <a:gd name="connsiteX0" fmla="*/ 0 w 2375604"/>
              <a:gd name="connsiteY0" fmla="*/ 1187594 h 2375187"/>
              <a:gd name="connsiteX1" fmla="*/ 1187802 w 2375604"/>
              <a:gd name="connsiteY1" fmla="*/ 0 h 2375187"/>
              <a:gd name="connsiteX2" fmla="*/ 2375604 w 2375604"/>
              <a:gd name="connsiteY2" fmla="*/ 1187594 h 2375187"/>
              <a:gd name="connsiteX3" fmla="*/ 1187802 w 2375604"/>
              <a:gd name="connsiteY3" fmla="*/ 2375188 h 2375187"/>
              <a:gd name="connsiteX4" fmla="*/ 0 w 2375604"/>
              <a:gd name="connsiteY4" fmla="*/ 1187594 h 23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604" h="2375187">
                <a:moveTo>
                  <a:pt x="0" y="1187594"/>
                </a:moveTo>
                <a:cubicBezTo>
                  <a:pt x="0" y="531704"/>
                  <a:pt x="531797" y="0"/>
                  <a:pt x="1187802" y="0"/>
                </a:cubicBezTo>
                <a:cubicBezTo>
                  <a:pt x="1843807" y="0"/>
                  <a:pt x="2375604" y="531704"/>
                  <a:pt x="2375604" y="1187594"/>
                </a:cubicBezTo>
                <a:cubicBezTo>
                  <a:pt x="2375604" y="1843484"/>
                  <a:pt x="1843807" y="2375188"/>
                  <a:pt x="1187802" y="2375188"/>
                </a:cubicBezTo>
                <a:cubicBezTo>
                  <a:pt x="531797" y="2375188"/>
                  <a:pt x="0" y="1843484"/>
                  <a:pt x="0" y="118759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3502" tIns="363506" rIns="363502" bIns="363507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collaborations </a:t>
            </a:r>
            <a:endParaRPr lang="en-US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2DCFDE2-5784-76A8-0445-03870BEA4AA3}"/>
              </a:ext>
            </a:extLst>
          </p:cNvPr>
          <p:cNvSpPr txBox="1">
            <a:spLocks/>
          </p:cNvSpPr>
          <p:nvPr/>
        </p:nvSpPr>
        <p:spPr>
          <a:xfrm>
            <a:off x="1056597" y="567903"/>
            <a:ext cx="7737587" cy="766466"/>
          </a:xfrm>
          <a:prstGeom prst="rect">
            <a:avLst/>
          </a:prstGeom>
        </p:spPr>
        <p:txBody>
          <a:bodyPr/>
          <a:lstStyle>
            <a:lvl1pPr marL="228584" indent="-228584" algn="l" defTabSz="914332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E" sz="3600" dirty="0">
                <a:latin typeface="+mj-lt"/>
              </a:rPr>
              <a:t>Collaboration 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E" sz="3600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49E230-7651-C021-A9DD-ADFD563DAC44}"/>
              </a:ext>
            </a:extLst>
          </p:cNvPr>
          <p:cNvSpPr txBox="1"/>
          <p:nvPr/>
        </p:nvSpPr>
        <p:spPr>
          <a:xfrm>
            <a:off x="938408" y="4476561"/>
            <a:ext cx="2305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Companies connected to: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Norrköping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Science Park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Linköping Science Park</a:t>
            </a:r>
          </a:p>
          <a:p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Linköping University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1AB2A5-20F8-6135-97C7-44FD9EB93F52}"/>
              </a:ext>
            </a:extLst>
          </p:cNvPr>
          <p:cNvSpPr txBox="1"/>
          <p:nvPr/>
        </p:nvSpPr>
        <p:spPr>
          <a:xfrm>
            <a:off x="9211764" y="4438373"/>
            <a:ext cx="21766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 indent="-14288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We feed back the results to our partners in written and oral format.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251DD1-DF15-FFB1-DCB5-361F2DFFF0CA}"/>
              </a:ext>
            </a:extLst>
          </p:cNvPr>
          <p:cNvSpPr txBox="1"/>
          <p:nvPr/>
        </p:nvSpPr>
        <p:spPr>
          <a:xfrm>
            <a:off x="6227808" y="4476561"/>
            <a:ext cx="2176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Private and public 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organizations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For comparative studies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Graphic 31" descr="Takeaway with solid fill">
            <a:extLst>
              <a:ext uri="{FF2B5EF4-FFF2-40B4-BE49-F238E27FC236}">
                <a16:creationId xmlns:a16="http://schemas.microsoft.com/office/drawing/2014/main" id="{C5CD9BAE-1278-7DE4-9363-1EBC44055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0189" y="3383976"/>
            <a:ext cx="914400" cy="914400"/>
          </a:xfrm>
          <a:prstGeom prst="rect">
            <a:avLst/>
          </a:prstGeom>
        </p:spPr>
      </p:pic>
      <p:pic>
        <p:nvPicPr>
          <p:cNvPr id="33" name="Graphic 32" descr="3D glasses with solid fill">
            <a:extLst>
              <a:ext uri="{FF2B5EF4-FFF2-40B4-BE49-F238E27FC236}">
                <a16:creationId xmlns:a16="http://schemas.microsoft.com/office/drawing/2014/main" id="{AEADA989-EED6-1C31-AA05-6E4FE1575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7064" y="1268463"/>
            <a:ext cx="914400" cy="914400"/>
          </a:xfrm>
          <a:prstGeom prst="rect">
            <a:avLst/>
          </a:prstGeom>
        </p:spPr>
      </p:pic>
      <p:pic>
        <p:nvPicPr>
          <p:cNvPr id="34" name="Graphic 33" descr="Apple with solid fill">
            <a:extLst>
              <a:ext uri="{FF2B5EF4-FFF2-40B4-BE49-F238E27FC236}">
                <a16:creationId xmlns:a16="http://schemas.microsoft.com/office/drawing/2014/main" id="{5D5C058A-EA64-4AF1-6A28-91A2A62C08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45643" y="1261127"/>
            <a:ext cx="627928" cy="627928"/>
          </a:xfrm>
          <a:prstGeom prst="rect">
            <a:avLst/>
          </a:prstGeom>
        </p:spPr>
      </p:pic>
      <p:pic>
        <p:nvPicPr>
          <p:cNvPr id="35" name="Graphic 34" descr="Classroom with solid fill">
            <a:extLst>
              <a:ext uri="{FF2B5EF4-FFF2-40B4-BE49-F238E27FC236}">
                <a16:creationId xmlns:a16="http://schemas.microsoft.com/office/drawing/2014/main" id="{0C034297-C8EB-22E8-C4A1-CB46EA93C1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42289" y="1362581"/>
            <a:ext cx="722440" cy="722440"/>
          </a:xfrm>
          <a:prstGeom prst="rect">
            <a:avLst/>
          </a:prstGeom>
        </p:spPr>
      </p:pic>
      <p:pic>
        <p:nvPicPr>
          <p:cNvPr id="36" name="Graphic 35" descr="Remote work with solid fill">
            <a:extLst>
              <a:ext uri="{FF2B5EF4-FFF2-40B4-BE49-F238E27FC236}">
                <a16:creationId xmlns:a16="http://schemas.microsoft.com/office/drawing/2014/main" id="{F6054DE9-C92E-0154-ED96-AD00105D1F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67349" y="1479391"/>
            <a:ext cx="770644" cy="77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02DCA7-24EA-D744-3F43-F2CBDCC58BD3}"/>
              </a:ext>
            </a:extLst>
          </p:cNvPr>
          <p:cNvSpPr txBox="1"/>
          <p:nvPr/>
        </p:nvSpPr>
        <p:spPr>
          <a:xfrm>
            <a:off x="3613156" y="4462128"/>
            <a:ext cx="174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Certified teams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Accredited teams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Other CSIRT teams</a:t>
            </a:r>
          </a:p>
        </p:txBody>
      </p:sp>
    </p:spTree>
    <p:extLst>
      <p:ext uri="{BB962C8B-B14F-4D97-AF65-F5344CB8AC3E}">
        <p14:creationId xmlns:p14="http://schemas.microsoft.com/office/powerpoint/2010/main" val="132664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696410-CAA7-40AD-80A9-67F28938C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9217" y="2056051"/>
            <a:ext cx="10273566" cy="2745898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Get in touch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CODIRES at the TF-CSIRT meeting or :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andrea.fried@liu.se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2000" dirty="0"/>
          </a:p>
          <a:p>
            <a:pPr algn="l">
              <a:spcBef>
                <a:spcPts val="0"/>
              </a:spcBef>
            </a:pPr>
            <a:r>
              <a:rPr lang="en-GB" sz="1600" b="1" cap="all" dirty="0">
                <a:solidFill>
                  <a:srgbClr val="FD489C"/>
                </a:solidFill>
                <a:latin typeface="Source Sans Pro" panose="020B0503030403020204" pitchFamily="34" charset="0"/>
              </a:rPr>
              <a:t>Pitch for collaboration       </a:t>
            </a:r>
            <a:r>
              <a:rPr lang="en-GB" sz="1600" b="1" cap="all" dirty="0">
                <a:latin typeface="Source Sans Pro" panose="020B0503030403020204" pitchFamily="34" charset="0"/>
              </a:rPr>
              <a:t>lightning talk      70th TF-CSIRT Meeting</a:t>
            </a:r>
          </a:p>
          <a:p>
            <a:r>
              <a:rPr lang="sv-SE" sz="2000" dirty="0"/>
              <a:t>Stockholm, 26 September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6787F-5B69-5273-D617-E47A2E85C0BE}"/>
              </a:ext>
            </a:extLst>
          </p:cNvPr>
          <p:cNvSpPr txBox="1"/>
          <p:nvPr/>
        </p:nvSpPr>
        <p:spPr>
          <a:xfrm>
            <a:off x="2451100" y="608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95708609"/>
      </p:ext>
    </p:extLst>
  </p:cSld>
  <p:clrMapOvr>
    <a:masterClrMapping/>
  </p:clrMapOvr>
</p:sld>
</file>

<file path=ppt/theme/theme1.xml><?xml version="1.0" encoding="utf-8"?>
<a:theme xmlns:a="http://schemas.openxmlformats.org/drawingml/2006/main" name="LiU - WHITE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ppt 2022 eng mall arbetsdokument" id="{C5D3AAF7-FD91-0641-82CA-992E61EA57B8}" vid="{85032A87-0283-8045-98F4-888B27CC8E59}"/>
    </a:ext>
  </a:extLst>
</a:theme>
</file>

<file path=ppt/theme/theme2.xml><?xml version="1.0" encoding="utf-8"?>
<a:theme xmlns:a="http://schemas.openxmlformats.org/drawingml/2006/main" name="LiU - BLACK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ppt 2022 eng mall arbetsdokument" id="{C5D3AAF7-FD91-0641-82CA-992E61EA57B8}" vid="{430B14F5-39FB-9B4A-9FFD-12DCEE28B4CE}"/>
    </a:ext>
  </a:extLst>
</a:theme>
</file>

<file path=ppt/theme/theme3.xml><?xml version="1.0" encoding="utf-8"?>
<a:theme xmlns:a="http://schemas.openxmlformats.org/drawingml/2006/main" name="LiU - Light turquoise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ppt 2022 eng mall arbetsdokument" id="{C5D3AAF7-FD91-0641-82CA-992E61EA57B8}" vid="{CE9DAF0A-E7D8-8D49-A0F6-D4CD3C68C5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B21DCB732F554E987E9492B21347DB" ma:contentTypeVersion="13" ma:contentTypeDescription="Create a new document." ma:contentTypeScope="" ma:versionID="dccb863e5af0e2081dea9358a409160a">
  <xsd:schema xmlns:xsd="http://www.w3.org/2001/XMLSchema" xmlns:xs="http://www.w3.org/2001/XMLSchema" xmlns:p="http://schemas.microsoft.com/office/2006/metadata/properties" xmlns:ns2="dc4417ab-57e7-4e1c-9da8-e07bf8fce2aa" xmlns:ns3="a6949cbf-6185-4000-ad09-6ccd2758cad5" targetNamespace="http://schemas.microsoft.com/office/2006/metadata/properties" ma:root="true" ma:fieldsID="1f979caa6c5c0aca0ad9c185f211c1b8" ns2:_="" ns3:_="">
    <xsd:import namespace="dc4417ab-57e7-4e1c-9da8-e07bf8fce2aa"/>
    <xsd:import namespace="a6949cbf-6185-4000-ad09-6ccd2758ca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417ab-57e7-4e1c-9da8-e07bf8fce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fd87c23-3b26-4c21-8b68-2b7267113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49cbf-6185-4000-ad09-6ccd2758ca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3ed915a-2555-4f1c-86f6-07f6d910f985}" ma:internalName="TaxCatchAll" ma:showField="CatchAllData" ma:web="a6949cbf-6185-4000-ad09-6ccd2758ca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4417ab-57e7-4e1c-9da8-e07bf8fce2aa">
      <Terms xmlns="http://schemas.microsoft.com/office/infopath/2007/PartnerControls"/>
    </lcf76f155ced4ddcb4097134ff3c332f>
    <TaxCatchAll xmlns="a6949cbf-6185-4000-ad09-6ccd2758cad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C3DAED-9753-4DC7-9BCB-66D77AA5A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4417ab-57e7-4e1c-9da8-e07bf8fce2aa"/>
    <ds:schemaRef ds:uri="a6949cbf-6185-4000-ad09-6ccd2758ca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58BF02-2FD4-48FE-839B-4585173BA8BF}">
  <ds:schemaRefs>
    <ds:schemaRef ds:uri="http://purl.org/dc/terms/"/>
    <ds:schemaRef ds:uri="http://purl.org/dc/elements/1.1/"/>
    <ds:schemaRef ds:uri="http://schemas.microsoft.com/office/2006/metadata/properties"/>
    <ds:schemaRef ds:uri="a6949cbf-6185-4000-ad09-6ccd2758cad5"/>
    <ds:schemaRef ds:uri="http://schemas.microsoft.com/office/2006/documentManagement/types"/>
    <ds:schemaRef ds:uri="http://purl.org/dc/dcmitype/"/>
    <ds:schemaRef ds:uri="dc4417ab-57e7-4e1c-9da8-e07bf8fce2aa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494F70-4955-4DB6-BD54-74471D0903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LiU - WHITE</Template>
  <TotalTime>5486</TotalTime>
  <Words>393</Words>
  <Application>Microsoft Macintosh PowerPoint</Application>
  <PresentationFormat>Widescreen</PresentationFormat>
  <Paragraphs>63</Paragraphs>
  <Slides>8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Apple Color Emoji</vt:lpstr>
      <vt:lpstr>Arial</vt:lpstr>
      <vt:lpstr>Calibri</vt:lpstr>
      <vt:lpstr>Calibri Light</vt:lpstr>
      <vt:lpstr>Georgia</vt:lpstr>
      <vt:lpstr>KorolevLiU Medium</vt:lpstr>
      <vt:lpstr>Source Sans Pro</vt:lpstr>
      <vt:lpstr>LiU - WHITE</vt:lpstr>
      <vt:lpstr>LiU - BLACK</vt:lpstr>
      <vt:lpstr>LiU - Light turquoise</vt:lpstr>
      <vt:lpstr>Managing cyber-attacks and incidents Corporate digital responsibility of public and private organizations </vt:lpstr>
      <vt:lpstr>About CODIRES</vt:lpstr>
      <vt:lpstr>PowerPoint Presentation</vt:lpstr>
      <vt:lpstr>PowerPoint Presentation</vt:lpstr>
      <vt:lpstr>We are interested in  learning from (good) practice: </vt:lpstr>
      <vt:lpstr>CODIRES aims to identify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with LiU typography</dc:title>
  <dc:creator>Andrea Fried</dc:creator>
  <cp:lastModifiedBy>Andrea Fried</cp:lastModifiedBy>
  <cp:revision>77</cp:revision>
  <dcterms:created xsi:type="dcterms:W3CDTF">2023-03-21T09:01:30Z</dcterms:created>
  <dcterms:modified xsi:type="dcterms:W3CDTF">2023-09-26T12:07:51Z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0x010100C3B21DCB732F554E987E9492B21347DB</vt:lpwstr>
  </property>
  <property fmtid="{D5CDD505-2E9C-101B-9397-08002B2CF9AE}" pid="3" name="MediaServiceImageTags">
    <vt:lpwstr/>
  </property>
</Properties>
</file>