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29"/>
  </p:notesMasterIdLst>
  <p:handoutMasterIdLst>
    <p:handoutMasterId r:id="rId30"/>
  </p:handoutMasterIdLst>
  <p:sldIdLst>
    <p:sldId id="372" r:id="rId2"/>
    <p:sldId id="383" r:id="rId3"/>
    <p:sldId id="384" r:id="rId4"/>
    <p:sldId id="391" r:id="rId5"/>
    <p:sldId id="392" r:id="rId6"/>
    <p:sldId id="413" r:id="rId7"/>
    <p:sldId id="414" r:id="rId8"/>
    <p:sldId id="415" r:id="rId9"/>
    <p:sldId id="259" r:id="rId10"/>
    <p:sldId id="374" r:id="rId11"/>
    <p:sldId id="394" r:id="rId12"/>
    <p:sldId id="395" r:id="rId13"/>
    <p:sldId id="396" r:id="rId14"/>
    <p:sldId id="381" r:id="rId15"/>
    <p:sldId id="382" r:id="rId16"/>
    <p:sldId id="399" r:id="rId17"/>
    <p:sldId id="400" r:id="rId18"/>
    <p:sldId id="401" r:id="rId19"/>
    <p:sldId id="410" r:id="rId20"/>
    <p:sldId id="397" r:id="rId21"/>
    <p:sldId id="398" r:id="rId22"/>
    <p:sldId id="409" r:id="rId23"/>
    <p:sldId id="403" r:id="rId24"/>
    <p:sldId id="411" r:id="rId25"/>
    <p:sldId id="412" r:id="rId26"/>
    <p:sldId id="404" r:id="rId27"/>
    <p:sldId id="33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ita Vītola" initials="SV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33"/>
    <a:srgbClr val="EB6500"/>
    <a:srgbClr val="990000"/>
    <a:srgbClr val="FF5F2D"/>
    <a:srgbClr val="176FB7"/>
    <a:srgbClr val="E4007D"/>
    <a:srgbClr val="78C1F4"/>
    <a:srgbClr val="003379"/>
    <a:srgbClr val="3C5699"/>
    <a:srgbClr val="166C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4" autoAdjust="0"/>
    <p:restoredTop sz="87657" autoAdjust="0"/>
  </p:normalViewPr>
  <p:slideViewPr>
    <p:cSldViewPr snapToGrid="0">
      <p:cViewPr>
        <p:scale>
          <a:sx n="60" d="100"/>
          <a:sy n="60" d="100"/>
        </p:scale>
        <p:origin x="-852" y="-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59" d="100"/>
          <a:sy n="159" d="100"/>
        </p:scale>
        <p:origin x="3432" y="20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6497114A-5173-EF4D-B428-4395672A56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C55D148-79CF-8F46-B064-FD3A9701B2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524C3-EA47-B24B-B638-CF5AB27169DB}" type="datetimeFigureOut">
              <a:t>23-May-23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AF45AC6-9CE1-B841-952D-3139B45BD9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B31670E-D2D0-9547-A3CF-7D4CB69AAE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036A1-3152-FA4E-80CF-891745669E51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7720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</a:p>
        </p:txBody>
      </p:sp>
      <p:sp>
        <p:nvSpPr>
          <p:cNvPr id="8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8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8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2A2C213F-4394-4E72-B0B8-70FC4E9D016D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2269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2A2C213F-4394-4E72-B0B8-70FC4E9D016D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41633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2A2C213F-4394-4E72-B0B8-70FC4E9D016D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10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9288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2A2C213F-4394-4E72-B0B8-70FC4E9D016D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11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9288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2A2C213F-4394-4E72-B0B8-70FC4E9D016D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12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9288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2A2C213F-4394-4E72-B0B8-70FC4E9D016D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13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9288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2A2C213F-4394-4E72-B0B8-70FC4E9D016D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14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0235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2A2C213F-4394-4E72-B0B8-70FC4E9D016D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15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510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2A2C213F-4394-4E72-B0B8-70FC4E9D016D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16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51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2A2C213F-4394-4E72-B0B8-70FC4E9D016D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17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51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2A2C213F-4394-4E72-B0B8-70FC4E9D016D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18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510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2A2C213F-4394-4E72-B0B8-70FC4E9D016D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19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51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2A2C213F-4394-4E72-B0B8-70FC4E9D016D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02353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2A2C213F-4394-4E72-B0B8-70FC4E9D016D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92885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2A2C213F-4394-4E72-B0B8-70FC4E9D016D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21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92885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2A2C213F-4394-4E72-B0B8-70FC4E9D016D}" type="slidenum">
              <a:rPr lang="en-US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23</a:t>
            </a:fld>
            <a:endParaRPr lang="en-US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315257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Ievainojamību var ziņot reģistrēts lietotājs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2A2C213F-4394-4E72-B0B8-70FC4E9D016D}" type="slidenum">
              <a:rPr lang="en-US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25</a:t>
            </a:fld>
            <a:endParaRPr lang="en-US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192569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2A2C213F-4394-4E72-B0B8-70FC4E9D016D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26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51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2A2C213F-4394-4E72-B0B8-70FC4E9D016D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1032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2A2C213F-4394-4E72-B0B8-70FC4E9D016D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1032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2A2C213F-4394-4E72-B0B8-70FC4E9D016D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1032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2A2C213F-4394-4E72-B0B8-70FC4E9D016D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0235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2A2C213F-4394-4E72-B0B8-70FC4E9D016D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7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51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2A2C213F-4394-4E72-B0B8-70FC4E9D016D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8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51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2A2C213F-4394-4E72-B0B8-70FC4E9D016D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9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7031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zentācijas sāk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95090C-C0FB-3848-9612-169D8737E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637" y="665162"/>
            <a:ext cx="9879539" cy="2462213"/>
          </a:xfrm>
        </p:spPr>
        <p:txBody>
          <a:bodyPr anchor="t">
            <a:spAutoFit/>
          </a:bodyPr>
          <a:lstStyle>
            <a:lvl1pPr algn="l">
              <a:defRPr sz="8000" b="0" i="0">
                <a:solidFill>
                  <a:schemeClr val="tx1"/>
                </a:solidFill>
                <a:latin typeface="Bell Gothic Black" panose="020B0506020203020204" pitchFamily="34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E891B12-3845-4846-BDA0-62FA26972E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5638" y="5179553"/>
            <a:ext cx="6731633" cy="415498"/>
          </a:xfrm>
        </p:spPr>
        <p:txBody>
          <a:bodyPr anchor="t">
            <a:spAutoFit/>
          </a:bodyPr>
          <a:lstStyle>
            <a:lvl1pPr marL="0" indent="0" algn="l">
              <a:buNone/>
              <a:defRPr sz="2700" b="1" i="0">
                <a:solidFill>
                  <a:srgbClr val="FF5F2D"/>
                </a:solidFill>
                <a:latin typeface="Bell Gothic Black" panose="020B05060202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Name</a:t>
            </a:r>
          </a:p>
        </p:txBody>
      </p:sp>
      <p:sp>
        <p:nvSpPr>
          <p:cNvPr id="8" name="Isosceles Triangle 2">
            <a:extLst>
              <a:ext uri="{FF2B5EF4-FFF2-40B4-BE49-F238E27FC236}">
                <a16:creationId xmlns="" xmlns:a16="http://schemas.microsoft.com/office/drawing/2014/main" id="{B0AC14E8-92E0-B349-8334-07A3656EC30F}"/>
              </a:ext>
            </a:extLst>
          </p:cNvPr>
          <p:cNvSpPr/>
          <p:nvPr userDrawn="1"/>
        </p:nvSpPr>
        <p:spPr>
          <a:xfrm>
            <a:off x="10710406" y="0"/>
            <a:ext cx="1481593" cy="6917635"/>
          </a:xfrm>
          <a:custGeom>
            <a:avLst/>
            <a:gdLst>
              <a:gd name="connsiteX0" fmla="*/ 0 w 1160891"/>
              <a:gd name="connsiteY0" fmla="*/ 4357314 h 4357314"/>
              <a:gd name="connsiteX1" fmla="*/ 580446 w 1160891"/>
              <a:gd name="connsiteY1" fmla="*/ 0 h 4357314"/>
              <a:gd name="connsiteX2" fmla="*/ 1160891 w 1160891"/>
              <a:gd name="connsiteY2" fmla="*/ 4357314 h 4357314"/>
              <a:gd name="connsiteX3" fmla="*/ 0 w 1160891"/>
              <a:gd name="connsiteY3" fmla="*/ 4357314 h 4357314"/>
              <a:gd name="connsiteX0" fmla="*/ 0 w 1160891"/>
              <a:gd name="connsiteY0" fmla="*/ 4405022 h 4405022"/>
              <a:gd name="connsiteX1" fmla="*/ 254443 w 1160891"/>
              <a:gd name="connsiteY1" fmla="*/ 0 h 4405022"/>
              <a:gd name="connsiteX2" fmla="*/ 1160891 w 1160891"/>
              <a:gd name="connsiteY2" fmla="*/ 4405022 h 4405022"/>
              <a:gd name="connsiteX3" fmla="*/ 0 w 1160891"/>
              <a:gd name="connsiteY3" fmla="*/ 4405022 h 4405022"/>
              <a:gd name="connsiteX0" fmla="*/ 0 w 9947082"/>
              <a:gd name="connsiteY0" fmla="*/ 4405022 h 4405022"/>
              <a:gd name="connsiteX1" fmla="*/ 9040634 w 9947082"/>
              <a:gd name="connsiteY1" fmla="*/ 0 h 4405022"/>
              <a:gd name="connsiteX2" fmla="*/ 9947082 w 9947082"/>
              <a:gd name="connsiteY2" fmla="*/ 4405022 h 4405022"/>
              <a:gd name="connsiteX3" fmla="*/ 0 w 9947082"/>
              <a:gd name="connsiteY3" fmla="*/ 4405022 h 4405022"/>
              <a:gd name="connsiteX0" fmla="*/ 0 w 11775883"/>
              <a:gd name="connsiteY0" fmla="*/ 1884458 h 1884458"/>
              <a:gd name="connsiteX1" fmla="*/ 11775883 w 11775883"/>
              <a:gd name="connsiteY1" fmla="*/ 0 h 1884458"/>
              <a:gd name="connsiteX2" fmla="*/ 9947082 w 11775883"/>
              <a:gd name="connsiteY2" fmla="*/ 1884458 h 1884458"/>
              <a:gd name="connsiteX3" fmla="*/ 0 w 11775883"/>
              <a:gd name="connsiteY3" fmla="*/ 1884458 h 1884458"/>
              <a:gd name="connsiteX0" fmla="*/ 0 w 12157545"/>
              <a:gd name="connsiteY0" fmla="*/ 1884458 h 1892409"/>
              <a:gd name="connsiteX1" fmla="*/ 11775883 w 12157545"/>
              <a:gd name="connsiteY1" fmla="*/ 0 h 1892409"/>
              <a:gd name="connsiteX2" fmla="*/ 12157545 w 12157545"/>
              <a:gd name="connsiteY2" fmla="*/ 1892409 h 1892409"/>
              <a:gd name="connsiteX3" fmla="*/ 0 w 12157545"/>
              <a:gd name="connsiteY3" fmla="*/ 1884458 h 1892409"/>
              <a:gd name="connsiteX0" fmla="*/ 0 w 12165497"/>
              <a:gd name="connsiteY0" fmla="*/ 1908312 h 1916263"/>
              <a:gd name="connsiteX1" fmla="*/ 12165497 w 12165497"/>
              <a:gd name="connsiteY1" fmla="*/ 0 h 1916263"/>
              <a:gd name="connsiteX2" fmla="*/ 12157545 w 12165497"/>
              <a:gd name="connsiteY2" fmla="*/ 1916263 h 1916263"/>
              <a:gd name="connsiteX3" fmla="*/ 0 w 12165497"/>
              <a:gd name="connsiteY3" fmla="*/ 1908312 h 191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5497" h="1916263">
                <a:moveTo>
                  <a:pt x="0" y="1908312"/>
                </a:moveTo>
                <a:lnTo>
                  <a:pt x="12165497" y="0"/>
                </a:lnTo>
                <a:cubicBezTo>
                  <a:pt x="12162846" y="638754"/>
                  <a:pt x="12160196" y="1277509"/>
                  <a:pt x="12157545" y="1916263"/>
                </a:cubicBezTo>
                <a:lnTo>
                  <a:pt x="0" y="1908312"/>
                </a:lnTo>
                <a:close/>
              </a:path>
            </a:pathLst>
          </a:custGeom>
          <a:solidFill>
            <a:srgbClr val="FF5F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B3BA380E-CD8F-8749-A897-21FBCFCB1A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150" y="5986122"/>
            <a:ext cx="6732588" cy="430887"/>
          </a:xfrm>
        </p:spPr>
        <p:txBody>
          <a:bodyPr anchor="b">
            <a:spAutoFit/>
          </a:bodyPr>
          <a:lstStyle>
            <a:lvl1pPr>
              <a:defRPr sz="2700" b="1" i="0">
                <a:latin typeface="Bell Gothic Black" panose="020B0506020203020204" pitchFamily="34" charset="77"/>
              </a:defRPr>
            </a:lvl1pPr>
          </a:lstStyle>
          <a:p>
            <a:r>
              <a:rPr lang="en-GB" dirty="0"/>
              <a:t>Click to add Date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829" y="5180834"/>
            <a:ext cx="2393302" cy="120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18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rā līmeņa sadaļ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1C87262-3711-684A-BAAD-E928AF8291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631" y="0"/>
            <a:ext cx="5703369" cy="6858000"/>
          </a:xfrm>
          <a:prstGeom prst="rect">
            <a:avLst/>
          </a:prstGeom>
        </p:spPr>
      </p:pic>
      <p:sp>
        <p:nvSpPr>
          <p:cNvPr id="4" name="Isosceles Triangle 2">
            <a:extLst>
              <a:ext uri="{FF2B5EF4-FFF2-40B4-BE49-F238E27FC236}">
                <a16:creationId xmlns="" xmlns:a16="http://schemas.microsoft.com/office/drawing/2014/main" id="{225B10DB-DCE4-E448-B958-5F4A17D59093}"/>
              </a:ext>
            </a:extLst>
          </p:cNvPr>
          <p:cNvSpPr/>
          <p:nvPr userDrawn="1"/>
        </p:nvSpPr>
        <p:spPr>
          <a:xfrm>
            <a:off x="11853670" y="5308270"/>
            <a:ext cx="338330" cy="1579681"/>
          </a:xfrm>
          <a:custGeom>
            <a:avLst/>
            <a:gdLst>
              <a:gd name="connsiteX0" fmla="*/ 0 w 1160891"/>
              <a:gd name="connsiteY0" fmla="*/ 4357314 h 4357314"/>
              <a:gd name="connsiteX1" fmla="*/ 580446 w 1160891"/>
              <a:gd name="connsiteY1" fmla="*/ 0 h 4357314"/>
              <a:gd name="connsiteX2" fmla="*/ 1160891 w 1160891"/>
              <a:gd name="connsiteY2" fmla="*/ 4357314 h 4357314"/>
              <a:gd name="connsiteX3" fmla="*/ 0 w 1160891"/>
              <a:gd name="connsiteY3" fmla="*/ 4357314 h 4357314"/>
              <a:gd name="connsiteX0" fmla="*/ 0 w 1160891"/>
              <a:gd name="connsiteY0" fmla="*/ 4405022 h 4405022"/>
              <a:gd name="connsiteX1" fmla="*/ 254443 w 1160891"/>
              <a:gd name="connsiteY1" fmla="*/ 0 h 4405022"/>
              <a:gd name="connsiteX2" fmla="*/ 1160891 w 1160891"/>
              <a:gd name="connsiteY2" fmla="*/ 4405022 h 4405022"/>
              <a:gd name="connsiteX3" fmla="*/ 0 w 1160891"/>
              <a:gd name="connsiteY3" fmla="*/ 4405022 h 4405022"/>
              <a:gd name="connsiteX0" fmla="*/ 0 w 9947082"/>
              <a:gd name="connsiteY0" fmla="*/ 4405022 h 4405022"/>
              <a:gd name="connsiteX1" fmla="*/ 9040634 w 9947082"/>
              <a:gd name="connsiteY1" fmla="*/ 0 h 4405022"/>
              <a:gd name="connsiteX2" fmla="*/ 9947082 w 9947082"/>
              <a:gd name="connsiteY2" fmla="*/ 4405022 h 4405022"/>
              <a:gd name="connsiteX3" fmla="*/ 0 w 9947082"/>
              <a:gd name="connsiteY3" fmla="*/ 4405022 h 4405022"/>
              <a:gd name="connsiteX0" fmla="*/ 0 w 11775883"/>
              <a:gd name="connsiteY0" fmla="*/ 1884458 h 1884458"/>
              <a:gd name="connsiteX1" fmla="*/ 11775883 w 11775883"/>
              <a:gd name="connsiteY1" fmla="*/ 0 h 1884458"/>
              <a:gd name="connsiteX2" fmla="*/ 9947082 w 11775883"/>
              <a:gd name="connsiteY2" fmla="*/ 1884458 h 1884458"/>
              <a:gd name="connsiteX3" fmla="*/ 0 w 11775883"/>
              <a:gd name="connsiteY3" fmla="*/ 1884458 h 1884458"/>
              <a:gd name="connsiteX0" fmla="*/ 0 w 12157545"/>
              <a:gd name="connsiteY0" fmla="*/ 1884458 h 1892409"/>
              <a:gd name="connsiteX1" fmla="*/ 11775883 w 12157545"/>
              <a:gd name="connsiteY1" fmla="*/ 0 h 1892409"/>
              <a:gd name="connsiteX2" fmla="*/ 12157545 w 12157545"/>
              <a:gd name="connsiteY2" fmla="*/ 1892409 h 1892409"/>
              <a:gd name="connsiteX3" fmla="*/ 0 w 12157545"/>
              <a:gd name="connsiteY3" fmla="*/ 1884458 h 1892409"/>
              <a:gd name="connsiteX0" fmla="*/ 0 w 12165497"/>
              <a:gd name="connsiteY0" fmla="*/ 1908312 h 1916263"/>
              <a:gd name="connsiteX1" fmla="*/ 12165497 w 12165497"/>
              <a:gd name="connsiteY1" fmla="*/ 0 h 1916263"/>
              <a:gd name="connsiteX2" fmla="*/ 12157545 w 12165497"/>
              <a:gd name="connsiteY2" fmla="*/ 1916263 h 1916263"/>
              <a:gd name="connsiteX3" fmla="*/ 0 w 12165497"/>
              <a:gd name="connsiteY3" fmla="*/ 1908312 h 191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5497" h="1916263">
                <a:moveTo>
                  <a:pt x="0" y="1908312"/>
                </a:moveTo>
                <a:lnTo>
                  <a:pt x="12165497" y="0"/>
                </a:lnTo>
                <a:cubicBezTo>
                  <a:pt x="12162846" y="638754"/>
                  <a:pt x="12160196" y="1277509"/>
                  <a:pt x="12157545" y="1916263"/>
                </a:cubicBezTo>
                <a:lnTo>
                  <a:pt x="0" y="1908312"/>
                </a:lnTo>
                <a:close/>
              </a:path>
            </a:pathLst>
          </a:custGeom>
          <a:solidFill>
            <a:srgbClr val="FF5F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8FF0E4B-A3AF-FC4A-815A-C51A728BD8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96" y="343433"/>
            <a:ext cx="1305521" cy="496251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="" xmlns:a16="http://schemas.microsoft.com/office/drawing/2014/main" id="{E047627E-C4A4-2845-9793-EBEAF840B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3096" y="1180800"/>
            <a:ext cx="5542904" cy="2769989"/>
          </a:xfrm>
        </p:spPr>
        <p:txBody>
          <a:bodyPr wrap="square" anchor="t">
            <a:spAutoFit/>
          </a:bodyPr>
          <a:lstStyle>
            <a:lvl1pPr>
              <a:defRPr sz="6000"/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30044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augšā centrēts (melns f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0840C28-8B83-E843-B5A1-FB2A2B5B1D9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4" name="Isosceles Triangle 2">
            <a:extLst>
              <a:ext uri="{FF2B5EF4-FFF2-40B4-BE49-F238E27FC236}">
                <a16:creationId xmlns="" xmlns:a16="http://schemas.microsoft.com/office/drawing/2014/main" id="{225B10DB-DCE4-E448-B958-5F4A17D59093}"/>
              </a:ext>
            </a:extLst>
          </p:cNvPr>
          <p:cNvSpPr/>
          <p:nvPr userDrawn="1"/>
        </p:nvSpPr>
        <p:spPr>
          <a:xfrm>
            <a:off x="11853670" y="5308270"/>
            <a:ext cx="338330" cy="1579681"/>
          </a:xfrm>
          <a:custGeom>
            <a:avLst/>
            <a:gdLst>
              <a:gd name="connsiteX0" fmla="*/ 0 w 1160891"/>
              <a:gd name="connsiteY0" fmla="*/ 4357314 h 4357314"/>
              <a:gd name="connsiteX1" fmla="*/ 580446 w 1160891"/>
              <a:gd name="connsiteY1" fmla="*/ 0 h 4357314"/>
              <a:gd name="connsiteX2" fmla="*/ 1160891 w 1160891"/>
              <a:gd name="connsiteY2" fmla="*/ 4357314 h 4357314"/>
              <a:gd name="connsiteX3" fmla="*/ 0 w 1160891"/>
              <a:gd name="connsiteY3" fmla="*/ 4357314 h 4357314"/>
              <a:gd name="connsiteX0" fmla="*/ 0 w 1160891"/>
              <a:gd name="connsiteY0" fmla="*/ 4405022 h 4405022"/>
              <a:gd name="connsiteX1" fmla="*/ 254443 w 1160891"/>
              <a:gd name="connsiteY1" fmla="*/ 0 h 4405022"/>
              <a:gd name="connsiteX2" fmla="*/ 1160891 w 1160891"/>
              <a:gd name="connsiteY2" fmla="*/ 4405022 h 4405022"/>
              <a:gd name="connsiteX3" fmla="*/ 0 w 1160891"/>
              <a:gd name="connsiteY3" fmla="*/ 4405022 h 4405022"/>
              <a:gd name="connsiteX0" fmla="*/ 0 w 9947082"/>
              <a:gd name="connsiteY0" fmla="*/ 4405022 h 4405022"/>
              <a:gd name="connsiteX1" fmla="*/ 9040634 w 9947082"/>
              <a:gd name="connsiteY1" fmla="*/ 0 h 4405022"/>
              <a:gd name="connsiteX2" fmla="*/ 9947082 w 9947082"/>
              <a:gd name="connsiteY2" fmla="*/ 4405022 h 4405022"/>
              <a:gd name="connsiteX3" fmla="*/ 0 w 9947082"/>
              <a:gd name="connsiteY3" fmla="*/ 4405022 h 4405022"/>
              <a:gd name="connsiteX0" fmla="*/ 0 w 11775883"/>
              <a:gd name="connsiteY0" fmla="*/ 1884458 h 1884458"/>
              <a:gd name="connsiteX1" fmla="*/ 11775883 w 11775883"/>
              <a:gd name="connsiteY1" fmla="*/ 0 h 1884458"/>
              <a:gd name="connsiteX2" fmla="*/ 9947082 w 11775883"/>
              <a:gd name="connsiteY2" fmla="*/ 1884458 h 1884458"/>
              <a:gd name="connsiteX3" fmla="*/ 0 w 11775883"/>
              <a:gd name="connsiteY3" fmla="*/ 1884458 h 1884458"/>
              <a:gd name="connsiteX0" fmla="*/ 0 w 12157545"/>
              <a:gd name="connsiteY0" fmla="*/ 1884458 h 1892409"/>
              <a:gd name="connsiteX1" fmla="*/ 11775883 w 12157545"/>
              <a:gd name="connsiteY1" fmla="*/ 0 h 1892409"/>
              <a:gd name="connsiteX2" fmla="*/ 12157545 w 12157545"/>
              <a:gd name="connsiteY2" fmla="*/ 1892409 h 1892409"/>
              <a:gd name="connsiteX3" fmla="*/ 0 w 12157545"/>
              <a:gd name="connsiteY3" fmla="*/ 1884458 h 1892409"/>
              <a:gd name="connsiteX0" fmla="*/ 0 w 12165497"/>
              <a:gd name="connsiteY0" fmla="*/ 1908312 h 1916263"/>
              <a:gd name="connsiteX1" fmla="*/ 12165497 w 12165497"/>
              <a:gd name="connsiteY1" fmla="*/ 0 h 1916263"/>
              <a:gd name="connsiteX2" fmla="*/ 12157545 w 12165497"/>
              <a:gd name="connsiteY2" fmla="*/ 1916263 h 1916263"/>
              <a:gd name="connsiteX3" fmla="*/ 0 w 12165497"/>
              <a:gd name="connsiteY3" fmla="*/ 1908312 h 191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5497" h="1916263">
                <a:moveTo>
                  <a:pt x="0" y="1908312"/>
                </a:moveTo>
                <a:lnTo>
                  <a:pt x="12165497" y="0"/>
                </a:lnTo>
                <a:cubicBezTo>
                  <a:pt x="12162846" y="638754"/>
                  <a:pt x="12160196" y="1277509"/>
                  <a:pt x="12157545" y="1916263"/>
                </a:cubicBezTo>
                <a:lnTo>
                  <a:pt x="0" y="1908312"/>
                </a:lnTo>
                <a:close/>
              </a:path>
            </a:pathLst>
          </a:custGeom>
          <a:solidFill>
            <a:srgbClr val="FF5F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CA3716F-AABE-984F-9DF9-F091B3B985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96" y="341348"/>
            <a:ext cx="1305521" cy="497611"/>
          </a:xfrm>
          <a:prstGeom prst="rect">
            <a:avLst/>
          </a:prstGeom>
        </p:spPr>
      </p:pic>
      <p:sp>
        <p:nvSpPr>
          <p:cNvPr id="14" name="Title 7">
            <a:extLst>
              <a:ext uri="{FF2B5EF4-FFF2-40B4-BE49-F238E27FC236}">
                <a16:creationId xmlns="" xmlns:a16="http://schemas.microsoft.com/office/drawing/2014/main" id="{D384CF67-B862-8D48-ABAC-AACC79AB4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8200"/>
            <a:ext cx="12192000" cy="615553"/>
          </a:xfrm>
        </p:spPr>
        <p:txBody>
          <a:bodyPr anchor="t">
            <a:spAutoFit/>
          </a:bodyPr>
          <a:lstStyle>
            <a:lvl1pPr algn="ctr">
              <a:defRPr sz="4000" b="1" i="0">
                <a:solidFill>
                  <a:srgbClr val="FF5F2D"/>
                </a:solidFill>
                <a:latin typeface="Bell Gothic Black" panose="020B0506020203020204" pitchFamily="34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5" name="Subtitle 2">
            <a:extLst>
              <a:ext uri="{FF2B5EF4-FFF2-40B4-BE49-F238E27FC236}">
                <a16:creationId xmlns="" xmlns:a16="http://schemas.microsoft.com/office/drawing/2014/main" id="{C6A8A7CF-1CE3-804B-80B2-7173D1FEFF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3096" y="1349936"/>
            <a:ext cx="11089660" cy="4706832"/>
          </a:xfrm>
        </p:spPr>
        <p:txBody>
          <a:bodyPr anchor="t"/>
          <a:lstStyle>
            <a:lvl1pPr marL="0" indent="0" algn="l"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text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173B886D-2A27-274B-8B06-E91C8DC527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x-none"/>
              <a:t>March 12, 2020</a:t>
            </a:r>
          </a:p>
        </p:txBody>
      </p:sp>
    </p:spTree>
    <p:extLst>
      <p:ext uri="{BB962C8B-B14F-4D97-AF65-F5344CB8AC3E}">
        <p14:creationId xmlns:p14="http://schemas.microsoft.com/office/powerpoint/2010/main" val="605153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zemais (kreisajā pusē, melns f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0840C28-8B83-E843-B5A1-FB2A2B5B1D9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2">
            <a:extLst>
              <a:ext uri="{FF2B5EF4-FFF2-40B4-BE49-F238E27FC236}">
                <a16:creationId xmlns="" xmlns:a16="http://schemas.microsoft.com/office/drawing/2014/main" id="{225B10DB-DCE4-E448-B958-5F4A17D59093}"/>
              </a:ext>
            </a:extLst>
          </p:cNvPr>
          <p:cNvSpPr/>
          <p:nvPr userDrawn="1"/>
        </p:nvSpPr>
        <p:spPr>
          <a:xfrm>
            <a:off x="11853670" y="5308270"/>
            <a:ext cx="338330" cy="1579681"/>
          </a:xfrm>
          <a:custGeom>
            <a:avLst/>
            <a:gdLst>
              <a:gd name="connsiteX0" fmla="*/ 0 w 1160891"/>
              <a:gd name="connsiteY0" fmla="*/ 4357314 h 4357314"/>
              <a:gd name="connsiteX1" fmla="*/ 580446 w 1160891"/>
              <a:gd name="connsiteY1" fmla="*/ 0 h 4357314"/>
              <a:gd name="connsiteX2" fmla="*/ 1160891 w 1160891"/>
              <a:gd name="connsiteY2" fmla="*/ 4357314 h 4357314"/>
              <a:gd name="connsiteX3" fmla="*/ 0 w 1160891"/>
              <a:gd name="connsiteY3" fmla="*/ 4357314 h 4357314"/>
              <a:gd name="connsiteX0" fmla="*/ 0 w 1160891"/>
              <a:gd name="connsiteY0" fmla="*/ 4405022 h 4405022"/>
              <a:gd name="connsiteX1" fmla="*/ 254443 w 1160891"/>
              <a:gd name="connsiteY1" fmla="*/ 0 h 4405022"/>
              <a:gd name="connsiteX2" fmla="*/ 1160891 w 1160891"/>
              <a:gd name="connsiteY2" fmla="*/ 4405022 h 4405022"/>
              <a:gd name="connsiteX3" fmla="*/ 0 w 1160891"/>
              <a:gd name="connsiteY3" fmla="*/ 4405022 h 4405022"/>
              <a:gd name="connsiteX0" fmla="*/ 0 w 9947082"/>
              <a:gd name="connsiteY0" fmla="*/ 4405022 h 4405022"/>
              <a:gd name="connsiteX1" fmla="*/ 9040634 w 9947082"/>
              <a:gd name="connsiteY1" fmla="*/ 0 h 4405022"/>
              <a:gd name="connsiteX2" fmla="*/ 9947082 w 9947082"/>
              <a:gd name="connsiteY2" fmla="*/ 4405022 h 4405022"/>
              <a:gd name="connsiteX3" fmla="*/ 0 w 9947082"/>
              <a:gd name="connsiteY3" fmla="*/ 4405022 h 4405022"/>
              <a:gd name="connsiteX0" fmla="*/ 0 w 11775883"/>
              <a:gd name="connsiteY0" fmla="*/ 1884458 h 1884458"/>
              <a:gd name="connsiteX1" fmla="*/ 11775883 w 11775883"/>
              <a:gd name="connsiteY1" fmla="*/ 0 h 1884458"/>
              <a:gd name="connsiteX2" fmla="*/ 9947082 w 11775883"/>
              <a:gd name="connsiteY2" fmla="*/ 1884458 h 1884458"/>
              <a:gd name="connsiteX3" fmla="*/ 0 w 11775883"/>
              <a:gd name="connsiteY3" fmla="*/ 1884458 h 1884458"/>
              <a:gd name="connsiteX0" fmla="*/ 0 w 12157545"/>
              <a:gd name="connsiteY0" fmla="*/ 1884458 h 1892409"/>
              <a:gd name="connsiteX1" fmla="*/ 11775883 w 12157545"/>
              <a:gd name="connsiteY1" fmla="*/ 0 h 1892409"/>
              <a:gd name="connsiteX2" fmla="*/ 12157545 w 12157545"/>
              <a:gd name="connsiteY2" fmla="*/ 1892409 h 1892409"/>
              <a:gd name="connsiteX3" fmla="*/ 0 w 12157545"/>
              <a:gd name="connsiteY3" fmla="*/ 1884458 h 1892409"/>
              <a:gd name="connsiteX0" fmla="*/ 0 w 12165497"/>
              <a:gd name="connsiteY0" fmla="*/ 1908312 h 1916263"/>
              <a:gd name="connsiteX1" fmla="*/ 12165497 w 12165497"/>
              <a:gd name="connsiteY1" fmla="*/ 0 h 1916263"/>
              <a:gd name="connsiteX2" fmla="*/ 12157545 w 12165497"/>
              <a:gd name="connsiteY2" fmla="*/ 1916263 h 1916263"/>
              <a:gd name="connsiteX3" fmla="*/ 0 w 12165497"/>
              <a:gd name="connsiteY3" fmla="*/ 1908312 h 191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5497" h="1916263">
                <a:moveTo>
                  <a:pt x="0" y="1908312"/>
                </a:moveTo>
                <a:lnTo>
                  <a:pt x="12165497" y="0"/>
                </a:lnTo>
                <a:cubicBezTo>
                  <a:pt x="12162846" y="638754"/>
                  <a:pt x="12160196" y="1277509"/>
                  <a:pt x="12157545" y="1916263"/>
                </a:cubicBezTo>
                <a:lnTo>
                  <a:pt x="0" y="1908312"/>
                </a:lnTo>
                <a:close/>
              </a:path>
            </a:pathLst>
          </a:custGeom>
          <a:solidFill>
            <a:srgbClr val="FF5F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CA3716F-AABE-984F-9DF9-F091B3B985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96" y="341348"/>
            <a:ext cx="1305521" cy="4976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80" y="1180306"/>
            <a:ext cx="10972440" cy="553998"/>
          </a:xfrm>
        </p:spPr>
        <p:txBody>
          <a:bodyPr anchor="t">
            <a:spAutoFit/>
          </a:bodyPr>
          <a:lstStyle>
            <a:lvl1pPr>
              <a:defRPr sz="4000" b="0">
                <a:latin typeface="Bell Gothic Black" panose="020B0706020202020204" pitchFamily="34" charset="-70"/>
              </a:defRPr>
            </a:lvl1pPr>
          </a:lstStyle>
          <a:p>
            <a:pPr algn="l"/>
            <a:r>
              <a:rPr lang="en-GB" sz="3600" kern="0" dirty="0">
                <a:solidFill>
                  <a:srgbClr val="FF5F2D"/>
                </a:solidFill>
              </a:rPr>
              <a:t>Click to edit Master title style</a:t>
            </a:r>
            <a:endParaRPr lang="x-none" sz="3600" kern="0" dirty="0">
              <a:solidFill>
                <a:srgbClr val="FF5F2D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80BEF640-CA12-4E4F-A7E3-07EAFBE6A4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9991" y="2189612"/>
            <a:ext cx="11062766" cy="3867156"/>
          </a:xfrm>
        </p:spPr>
        <p:txBody>
          <a:bodyPr anchor="t"/>
          <a:lstStyle>
            <a:lvl1pPr marL="0" indent="0" algn="l">
              <a:buNone/>
              <a:defRPr sz="2800" b="1" i="0">
                <a:solidFill>
                  <a:schemeClr val="bg1"/>
                </a:solidFill>
                <a:latin typeface="+mj-lt"/>
                <a:cs typeface="Arial Narrow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text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4BED0D1-F7C5-AA46-9EC9-38E3323109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x-none"/>
              <a:t>March 12, 2020</a:t>
            </a:r>
          </a:p>
        </p:txBody>
      </p:sp>
    </p:spTree>
    <p:extLst>
      <p:ext uri="{BB962C8B-B14F-4D97-AF65-F5344CB8AC3E}">
        <p14:creationId xmlns:p14="http://schemas.microsoft.com/office/powerpoint/2010/main" val="486895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dividuālie attē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9879F7F-2178-6849-AEA9-44B4F08C1289}"/>
              </a:ext>
            </a:extLst>
          </p:cNvPr>
          <p:cNvSpPr/>
          <p:nvPr userDrawn="1"/>
        </p:nvSpPr>
        <p:spPr>
          <a:xfrm>
            <a:off x="8762337" y="0"/>
            <a:ext cx="342966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="" xmlns:a16="http://schemas.microsoft.com/office/drawing/2014/main" id="{A69233C3-A7E7-DE46-BBE2-BD69CB5DEC87}"/>
              </a:ext>
            </a:extLst>
          </p:cNvPr>
          <p:cNvSpPr/>
          <p:nvPr userDrawn="1"/>
        </p:nvSpPr>
        <p:spPr>
          <a:xfrm>
            <a:off x="6457034" y="-6657"/>
            <a:ext cx="2709620" cy="6884534"/>
          </a:xfrm>
          <a:custGeom>
            <a:avLst/>
            <a:gdLst>
              <a:gd name="connsiteX0" fmla="*/ 0 w 1160891"/>
              <a:gd name="connsiteY0" fmla="*/ 4357314 h 4357314"/>
              <a:gd name="connsiteX1" fmla="*/ 580446 w 1160891"/>
              <a:gd name="connsiteY1" fmla="*/ 0 h 4357314"/>
              <a:gd name="connsiteX2" fmla="*/ 1160891 w 1160891"/>
              <a:gd name="connsiteY2" fmla="*/ 4357314 h 4357314"/>
              <a:gd name="connsiteX3" fmla="*/ 0 w 1160891"/>
              <a:gd name="connsiteY3" fmla="*/ 4357314 h 4357314"/>
              <a:gd name="connsiteX0" fmla="*/ 0 w 1160891"/>
              <a:gd name="connsiteY0" fmla="*/ 4405022 h 4405022"/>
              <a:gd name="connsiteX1" fmla="*/ 254443 w 1160891"/>
              <a:gd name="connsiteY1" fmla="*/ 0 h 4405022"/>
              <a:gd name="connsiteX2" fmla="*/ 1160891 w 1160891"/>
              <a:gd name="connsiteY2" fmla="*/ 4405022 h 4405022"/>
              <a:gd name="connsiteX3" fmla="*/ 0 w 1160891"/>
              <a:gd name="connsiteY3" fmla="*/ 4405022 h 4405022"/>
              <a:gd name="connsiteX0" fmla="*/ 0 w 1383528"/>
              <a:gd name="connsiteY0" fmla="*/ 6869926 h 6869926"/>
              <a:gd name="connsiteX1" fmla="*/ 1383528 w 1383528"/>
              <a:gd name="connsiteY1" fmla="*/ 0 h 6869926"/>
              <a:gd name="connsiteX2" fmla="*/ 1160891 w 1383528"/>
              <a:gd name="connsiteY2" fmla="*/ 6869926 h 6869926"/>
              <a:gd name="connsiteX3" fmla="*/ 0 w 1383528"/>
              <a:gd name="connsiteY3" fmla="*/ 6869926 h 6869926"/>
              <a:gd name="connsiteX0" fmla="*/ 0 w 3657601"/>
              <a:gd name="connsiteY0" fmla="*/ 6869926 h 6885829"/>
              <a:gd name="connsiteX1" fmla="*/ 1383528 w 3657601"/>
              <a:gd name="connsiteY1" fmla="*/ 0 h 6885829"/>
              <a:gd name="connsiteX2" fmla="*/ 3657601 w 3657601"/>
              <a:gd name="connsiteY2" fmla="*/ 6885829 h 6885829"/>
              <a:gd name="connsiteX3" fmla="*/ 0 w 3657601"/>
              <a:gd name="connsiteY3" fmla="*/ 6869926 h 6885829"/>
              <a:gd name="connsiteX0" fmla="*/ 0 w 3657601"/>
              <a:gd name="connsiteY0" fmla="*/ 6901731 h 6917634"/>
              <a:gd name="connsiteX1" fmla="*/ 1359675 w 3657601"/>
              <a:gd name="connsiteY1" fmla="*/ 0 h 6917634"/>
              <a:gd name="connsiteX2" fmla="*/ 3657601 w 3657601"/>
              <a:gd name="connsiteY2" fmla="*/ 6917634 h 6917634"/>
              <a:gd name="connsiteX3" fmla="*/ 0 w 3657601"/>
              <a:gd name="connsiteY3" fmla="*/ 6901731 h 6917634"/>
              <a:gd name="connsiteX0" fmla="*/ 0 w 2989691"/>
              <a:gd name="connsiteY0" fmla="*/ 6901731 h 6901731"/>
              <a:gd name="connsiteX1" fmla="*/ 1359675 w 2989691"/>
              <a:gd name="connsiteY1" fmla="*/ 0 h 6901731"/>
              <a:gd name="connsiteX2" fmla="*/ 2989691 w 2989691"/>
              <a:gd name="connsiteY2" fmla="*/ 6375969 h 6901731"/>
              <a:gd name="connsiteX3" fmla="*/ 0 w 2989691"/>
              <a:gd name="connsiteY3" fmla="*/ 6901731 h 6901731"/>
              <a:gd name="connsiteX0" fmla="*/ 0 w 2703444"/>
              <a:gd name="connsiteY0" fmla="*/ 6901731 h 6901731"/>
              <a:gd name="connsiteX1" fmla="*/ 1359675 w 2703444"/>
              <a:gd name="connsiteY1" fmla="*/ 0 h 6901731"/>
              <a:gd name="connsiteX2" fmla="*/ 2703444 w 2703444"/>
              <a:gd name="connsiteY2" fmla="*/ 6885003 h 6901731"/>
              <a:gd name="connsiteX3" fmla="*/ 0 w 2703444"/>
              <a:gd name="connsiteY3" fmla="*/ 6901731 h 6901731"/>
              <a:gd name="connsiteX0" fmla="*/ 0 w 2703444"/>
              <a:gd name="connsiteY0" fmla="*/ 5681356 h 5681356"/>
              <a:gd name="connsiteX1" fmla="*/ 2289978 w 2703444"/>
              <a:gd name="connsiteY1" fmla="*/ 0 h 5681356"/>
              <a:gd name="connsiteX2" fmla="*/ 2703444 w 2703444"/>
              <a:gd name="connsiteY2" fmla="*/ 5664628 h 5681356"/>
              <a:gd name="connsiteX3" fmla="*/ 0 w 2703444"/>
              <a:gd name="connsiteY3" fmla="*/ 5681356 h 5681356"/>
              <a:gd name="connsiteX0" fmla="*/ 0 w 1976934"/>
              <a:gd name="connsiteY0" fmla="*/ 5074789 h 5664628"/>
              <a:gd name="connsiteX1" fmla="*/ 1563468 w 1976934"/>
              <a:gd name="connsiteY1" fmla="*/ 0 h 5664628"/>
              <a:gd name="connsiteX2" fmla="*/ 1976934 w 1976934"/>
              <a:gd name="connsiteY2" fmla="*/ 5664628 h 5664628"/>
              <a:gd name="connsiteX3" fmla="*/ 0 w 1976934"/>
              <a:gd name="connsiteY3" fmla="*/ 5074789 h 5664628"/>
              <a:gd name="connsiteX0" fmla="*/ 0 w 2715970"/>
              <a:gd name="connsiteY0" fmla="*/ 5650514 h 5664628"/>
              <a:gd name="connsiteX1" fmla="*/ 2302504 w 2715970"/>
              <a:gd name="connsiteY1" fmla="*/ 0 h 5664628"/>
              <a:gd name="connsiteX2" fmla="*/ 2715970 w 2715970"/>
              <a:gd name="connsiteY2" fmla="*/ 5664628 h 5664628"/>
              <a:gd name="connsiteX3" fmla="*/ 0 w 2715970"/>
              <a:gd name="connsiteY3" fmla="*/ 5650514 h 5664628"/>
              <a:gd name="connsiteX0" fmla="*/ 0 w 2711737"/>
              <a:gd name="connsiteY0" fmla="*/ 5650514 h 5650514"/>
              <a:gd name="connsiteX1" fmla="*/ 2302504 w 2711737"/>
              <a:gd name="connsiteY1" fmla="*/ 0 h 5650514"/>
              <a:gd name="connsiteX2" fmla="*/ 2711737 w 2711737"/>
              <a:gd name="connsiteY2" fmla="*/ 5615985 h 5650514"/>
              <a:gd name="connsiteX3" fmla="*/ 0 w 2711737"/>
              <a:gd name="connsiteY3" fmla="*/ 5650514 h 5650514"/>
              <a:gd name="connsiteX0" fmla="*/ 0 w 2709620"/>
              <a:gd name="connsiteY0" fmla="*/ 5650514 h 5650514"/>
              <a:gd name="connsiteX1" fmla="*/ 2302504 w 2709620"/>
              <a:gd name="connsiteY1" fmla="*/ 0 h 5650514"/>
              <a:gd name="connsiteX2" fmla="*/ 2709620 w 2709620"/>
              <a:gd name="connsiteY2" fmla="*/ 5645519 h 5650514"/>
              <a:gd name="connsiteX3" fmla="*/ 0 w 2709620"/>
              <a:gd name="connsiteY3" fmla="*/ 5650514 h 565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9620" h="5650514">
                <a:moveTo>
                  <a:pt x="0" y="5650514"/>
                </a:moveTo>
                <a:lnTo>
                  <a:pt x="2302504" y="0"/>
                </a:lnTo>
                <a:lnTo>
                  <a:pt x="2709620" y="5645519"/>
                </a:lnTo>
                <a:lnTo>
                  <a:pt x="0" y="5650514"/>
                </a:lnTo>
                <a:close/>
              </a:path>
            </a:pathLst>
          </a:custGeom>
          <a:solidFill>
            <a:srgbClr val="FF5F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2">
            <a:extLst>
              <a:ext uri="{FF2B5EF4-FFF2-40B4-BE49-F238E27FC236}">
                <a16:creationId xmlns="" xmlns:a16="http://schemas.microsoft.com/office/drawing/2014/main" id="{76CEFB1C-B6D2-214B-A38C-09E23443134A}"/>
              </a:ext>
            </a:extLst>
          </p:cNvPr>
          <p:cNvSpPr/>
          <p:nvPr userDrawn="1"/>
        </p:nvSpPr>
        <p:spPr>
          <a:xfrm>
            <a:off x="8762337" y="158"/>
            <a:ext cx="1061348" cy="5310964"/>
          </a:xfrm>
          <a:custGeom>
            <a:avLst/>
            <a:gdLst>
              <a:gd name="connsiteX0" fmla="*/ 0 w 1160891"/>
              <a:gd name="connsiteY0" fmla="*/ 4357314 h 4357314"/>
              <a:gd name="connsiteX1" fmla="*/ 580446 w 1160891"/>
              <a:gd name="connsiteY1" fmla="*/ 0 h 4357314"/>
              <a:gd name="connsiteX2" fmla="*/ 1160891 w 1160891"/>
              <a:gd name="connsiteY2" fmla="*/ 4357314 h 4357314"/>
              <a:gd name="connsiteX3" fmla="*/ 0 w 1160891"/>
              <a:gd name="connsiteY3" fmla="*/ 4357314 h 4357314"/>
              <a:gd name="connsiteX0" fmla="*/ 0 w 1160891"/>
              <a:gd name="connsiteY0" fmla="*/ 4405022 h 4405022"/>
              <a:gd name="connsiteX1" fmla="*/ 254443 w 1160891"/>
              <a:gd name="connsiteY1" fmla="*/ 0 h 4405022"/>
              <a:gd name="connsiteX2" fmla="*/ 1160891 w 1160891"/>
              <a:gd name="connsiteY2" fmla="*/ 4405022 h 4405022"/>
              <a:gd name="connsiteX3" fmla="*/ 0 w 1160891"/>
              <a:gd name="connsiteY3" fmla="*/ 4405022 h 4405022"/>
              <a:gd name="connsiteX0" fmla="*/ 0 w 1455922"/>
              <a:gd name="connsiteY0" fmla="*/ 4282747 h 4282747"/>
              <a:gd name="connsiteX1" fmla="*/ 1455922 w 1455922"/>
              <a:gd name="connsiteY1" fmla="*/ 0 h 4282747"/>
              <a:gd name="connsiteX2" fmla="*/ 1160891 w 1455922"/>
              <a:gd name="connsiteY2" fmla="*/ 4282747 h 4282747"/>
              <a:gd name="connsiteX3" fmla="*/ 0 w 1455922"/>
              <a:gd name="connsiteY3" fmla="*/ 4282747 h 4282747"/>
              <a:gd name="connsiteX0" fmla="*/ 0 w 1160891"/>
              <a:gd name="connsiteY0" fmla="*/ 3474673 h 3474673"/>
              <a:gd name="connsiteX1" fmla="*/ 275708 w 1160891"/>
              <a:gd name="connsiteY1" fmla="*/ 0 h 3474673"/>
              <a:gd name="connsiteX2" fmla="*/ 1160891 w 1160891"/>
              <a:gd name="connsiteY2" fmla="*/ 3474673 h 3474673"/>
              <a:gd name="connsiteX3" fmla="*/ 0 w 1160891"/>
              <a:gd name="connsiteY3" fmla="*/ 3474673 h 3474673"/>
              <a:gd name="connsiteX0" fmla="*/ 0 w 1254909"/>
              <a:gd name="connsiteY0" fmla="*/ 3537280 h 3537280"/>
              <a:gd name="connsiteX1" fmla="*/ 369726 w 1254909"/>
              <a:gd name="connsiteY1" fmla="*/ 0 h 3537280"/>
              <a:gd name="connsiteX2" fmla="*/ 1254909 w 1254909"/>
              <a:gd name="connsiteY2" fmla="*/ 3474673 h 3537280"/>
              <a:gd name="connsiteX3" fmla="*/ 0 w 1254909"/>
              <a:gd name="connsiteY3" fmla="*/ 3537280 h 3537280"/>
              <a:gd name="connsiteX0" fmla="*/ 0 w 1278413"/>
              <a:gd name="connsiteY0" fmla="*/ 3537280 h 3537280"/>
              <a:gd name="connsiteX1" fmla="*/ 369726 w 1278413"/>
              <a:gd name="connsiteY1" fmla="*/ 0 h 3537280"/>
              <a:gd name="connsiteX2" fmla="*/ 1278413 w 1278413"/>
              <a:gd name="connsiteY2" fmla="*/ 3533367 h 3537280"/>
              <a:gd name="connsiteX3" fmla="*/ 0 w 1278413"/>
              <a:gd name="connsiteY3" fmla="*/ 3537280 h 3537280"/>
              <a:gd name="connsiteX0" fmla="*/ 0 w 1278413"/>
              <a:gd name="connsiteY0" fmla="*/ 3615539 h 3615539"/>
              <a:gd name="connsiteX1" fmla="*/ 363850 w 1278413"/>
              <a:gd name="connsiteY1" fmla="*/ 0 h 3615539"/>
              <a:gd name="connsiteX2" fmla="*/ 1278413 w 1278413"/>
              <a:gd name="connsiteY2" fmla="*/ 3611626 h 3615539"/>
              <a:gd name="connsiteX3" fmla="*/ 0 w 1278413"/>
              <a:gd name="connsiteY3" fmla="*/ 3615539 h 3615539"/>
              <a:gd name="connsiteX0" fmla="*/ 0 w 1278413"/>
              <a:gd name="connsiteY0" fmla="*/ 3603800 h 3603800"/>
              <a:gd name="connsiteX1" fmla="*/ 34787 w 1278413"/>
              <a:gd name="connsiteY1" fmla="*/ 0 h 3603800"/>
              <a:gd name="connsiteX2" fmla="*/ 1278413 w 1278413"/>
              <a:gd name="connsiteY2" fmla="*/ 3599887 h 3603800"/>
              <a:gd name="connsiteX3" fmla="*/ 0 w 1278413"/>
              <a:gd name="connsiteY3" fmla="*/ 3603800 h 3603800"/>
              <a:gd name="connsiteX0" fmla="*/ 0 w 1207900"/>
              <a:gd name="connsiteY0" fmla="*/ 3603800 h 3603800"/>
              <a:gd name="connsiteX1" fmla="*/ 34787 w 1207900"/>
              <a:gd name="connsiteY1" fmla="*/ 0 h 3603800"/>
              <a:gd name="connsiteX2" fmla="*/ 1207900 w 1207900"/>
              <a:gd name="connsiteY2" fmla="*/ 3913 h 3603800"/>
              <a:gd name="connsiteX3" fmla="*/ 0 w 1207900"/>
              <a:gd name="connsiteY3" fmla="*/ 3603800 h 3603800"/>
              <a:gd name="connsiteX0" fmla="*/ 347160 w 1173113"/>
              <a:gd name="connsiteY0" fmla="*/ 3909008 h 3909008"/>
              <a:gd name="connsiteX1" fmla="*/ 0 w 1173113"/>
              <a:gd name="connsiteY1" fmla="*/ 0 h 3909008"/>
              <a:gd name="connsiteX2" fmla="*/ 1173113 w 1173113"/>
              <a:gd name="connsiteY2" fmla="*/ 3913 h 3909008"/>
              <a:gd name="connsiteX3" fmla="*/ 347160 w 1173113"/>
              <a:gd name="connsiteY3" fmla="*/ 3909008 h 390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3113" h="3909008">
                <a:moveTo>
                  <a:pt x="347160" y="3909008"/>
                </a:moveTo>
                <a:lnTo>
                  <a:pt x="0" y="0"/>
                </a:lnTo>
                <a:lnTo>
                  <a:pt x="1173113" y="3913"/>
                </a:lnTo>
                <a:lnTo>
                  <a:pt x="347160" y="3909008"/>
                </a:lnTo>
                <a:close/>
              </a:path>
            </a:pathLst>
          </a:custGeom>
          <a:solidFill>
            <a:srgbClr val="166C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CF44FCF-24AB-5C4E-82C0-1882C68F684B}"/>
              </a:ext>
            </a:extLst>
          </p:cNvPr>
          <p:cNvSpPr txBox="1"/>
          <p:nvPr userDrawn="1"/>
        </p:nvSpPr>
        <p:spPr>
          <a:xfrm>
            <a:off x="553097" y="1365408"/>
            <a:ext cx="66276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b="1" i="0">
                <a:solidFill>
                  <a:srgbClr val="FF5F2D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Trīstūros var ievietot bildes:</a:t>
            </a:r>
          </a:p>
          <a:p>
            <a:r>
              <a:rPr lang="lv-LV" sz="1600" b="1" i="0">
                <a:latin typeface="Arial Narrow" panose="020B0604020202020204" pitchFamily="34" charset="0"/>
                <a:cs typeface="Arial Narrow" panose="020B0604020202020204" pitchFamily="34" charset="0"/>
              </a:rPr>
              <a:t>Uzklikšķinam uz trīsstūra -&gt; Shape Format -&gt; Shape Fill -&gt; Picture… </a:t>
            </a:r>
          </a:p>
          <a:p>
            <a:endParaRPr lang="lv-LV" sz="1600" b="1" i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lv-LV" sz="1600" b="1" i="0">
                <a:solidFill>
                  <a:srgbClr val="FF5F2D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Pēc tam, kad bilde ielikta:</a:t>
            </a:r>
            <a:br>
              <a:rPr lang="lv-LV" sz="1600" b="1" i="0">
                <a:solidFill>
                  <a:srgbClr val="FF5F2D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lv-LV" sz="1600" b="1" i="0">
                <a:latin typeface="Arial Narrow" panose="020B0604020202020204" pitchFamily="34" charset="0"/>
                <a:cs typeface="Arial Narrow" panose="020B0604020202020204" pitchFamily="34" charset="0"/>
              </a:rPr>
              <a:t>Picture Format -&gt; Crop -&gt; Fill (nevis Fit) -&gt; un tad var bildi bīdīt trīstūra ietvaros </a:t>
            </a:r>
          </a:p>
          <a:p>
            <a:endParaRPr lang="lv-LV" sz="1600" b="1" i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lv-LV" sz="1600" b="1" i="0">
                <a:solidFill>
                  <a:srgbClr val="FF5F2D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Var arī rediģēt pašus trīstūrus:</a:t>
            </a:r>
            <a:r>
              <a:rPr lang="lv-LV" sz="1600" b="1" i="0">
                <a:latin typeface="Arial Narrow" panose="020B0604020202020204" pitchFamily="34" charset="0"/>
                <a:cs typeface="Arial Narrow" panose="020B0604020202020204" pitchFamily="34" charset="0"/>
              </a:rPr>
              <a:t/>
            </a:r>
            <a:br>
              <a:rPr lang="lv-LV" sz="1600" b="1" i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lv-LV" sz="1600" b="1" i="0">
                <a:latin typeface="Arial Narrow" panose="020B0604020202020204" pitchFamily="34" charset="0"/>
                <a:cs typeface="Arial Narrow" panose="020B0604020202020204" pitchFamily="34" charset="0"/>
              </a:rPr>
              <a:t>Uzklikšķinam uz trīsstūra -&gt; Shape Format -&gt; Edit Shape -&gt; Edit points </a:t>
            </a:r>
          </a:p>
          <a:p>
            <a:endParaRPr lang="lv-LV" sz="1600" b="1" i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600" b="1" i="0">
                <a:solidFill>
                  <a:srgbClr val="FF5F2D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Varam arī iekrāsot trīstūrus:</a:t>
            </a:r>
            <a:r>
              <a:rPr lang="lv-LV" sz="1600" b="1" i="0">
                <a:latin typeface="Arial Narrow" panose="020B0604020202020204" pitchFamily="34" charset="0"/>
                <a:cs typeface="Arial Narrow" panose="020B0604020202020204" pitchFamily="34" charset="0"/>
              </a:rPr>
              <a:t/>
            </a:r>
            <a:br>
              <a:rPr lang="lv-LV" sz="1600" b="1" i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lv-LV" sz="1600" b="1" i="0">
                <a:latin typeface="Arial Narrow" panose="020B0604020202020204" pitchFamily="34" charset="0"/>
                <a:cs typeface="Arial Narrow" panose="020B0604020202020204" pitchFamily="34" charset="0"/>
              </a:rPr>
              <a:t>Uzklikšķinam uz trīsstūra -&gt; Shape Format -&gt; Shape Fill</a:t>
            </a:r>
          </a:p>
          <a:p>
            <a:endParaRPr lang="x-none" sz="1600" b="1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85464F3-99B0-9B4E-A6FC-D8E9687ACA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96" y="343433"/>
            <a:ext cx="1305521" cy="4962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zentācijas sāk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95090C-C0FB-3848-9612-169D8737E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637" y="665162"/>
            <a:ext cx="9879539" cy="2462213"/>
          </a:xfrm>
        </p:spPr>
        <p:txBody>
          <a:bodyPr anchor="t">
            <a:spAutoFit/>
          </a:bodyPr>
          <a:lstStyle>
            <a:lvl1pPr algn="l">
              <a:defRPr sz="8000" b="0" i="0">
                <a:solidFill>
                  <a:schemeClr val="tx1"/>
                </a:solidFill>
                <a:latin typeface="Bell Gothic Black" panose="020B0506020203020204" pitchFamily="34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E891B12-3845-4846-BDA0-62FA26972E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5638" y="5179553"/>
            <a:ext cx="6731633" cy="415498"/>
          </a:xfrm>
        </p:spPr>
        <p:txBody>
          <a:bodyPr anchor="t">
            <a:spAutoFit/>
          </a:bodyPr>
          <a:lstStyle>
            <a:lvl1pPr marL="0" indent="0" algn="l">
              <a:buNone/>
              <a:defRPr sz="2700" b="1" i="0">
                <a:solidFill>
                  <a:srgbClr val="FF5F2D"/>
                </a:solidFill>
                <a:latin typeface="Bell Gothic Black" panose="020B05060202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Name</a:t>
            </a:r>
          </a:p>
        </p:txBody>
      </p:sp>
      <p:sp>
        <p:nvSpPr>
          <p:cNvPr id="8" name="Isosceles Triangle 2">
            <a:extLst>
              <a:ext uri="{FF2B5EF4-FFF2-40B4-BE49-F238E27FC236}">
                <a16:creationId xmlns="" xmlns:a16="http://schemas.microsoft.com/office/drawing/2014/main" id="{B0AC14E8-92E0-B349-8334-07A3656EC30F}"/>
              </a:ext>
            </a:extLst>
          </p:cNvPr>
          <p:cNvSpPr/>
          <p:nvPr userDrawn="1"/>
        </p:nvSpPr>
        <p:spPr>
          <a:xfrm>
            <a:off x="10710406" y="0"/>
            <a:ext cx="1481593" cy="6917635"/>
          </a:xfrm>
          <a:custGeom>
            <a:avLst/>
            <a:gdLst>
              <a:gd name="connsiteX0" fmla="*/ 0 w 1160891"/>
              <a:gd name="connsiteY0" fmla="*/ 4357314 h 4357314"/>
              <a:gd name="connsiteX1" fmla="*/ 580446 w 1160891"/>
              <a:gd name="connsiteY1" fmla="*/ 0 h 4357314"/>
              <a:gd name="connsiteX2" fmla="*/ 1160891 w 1160891"/>
              <a:gd name="connsiteY2" fmla="*/ 4357314 h 4357314"/>
              <a:gd name="connsiteX3" fmla="*/ 0 w 1160891"/>
              <a:gd name="connsiteY3" fmla="*/ 4357314 h 4357314"/>
              <a:gd name="connsiteX0" fmla="*/ 0 w 1160891"/>
              <a:gd name="connsiteY0" fmla="*/ 4405022 h 4405022"/>
              <a:gd name="connsiteX1" fmla="*/ 254443 w 1160891"/>
              <a:gd name="connsiteY1" fmla="*/ 0 h 4405022"/>
              <a:gd name="connsiteX2" fmla="*/ 1160891 w 1160891"/>
              <a:gd name="connsiteY2" fmla="*/ 4405022 h 4405022"/>
              <a:gd name="connsiteX3" fmla="*/ 0 w 1160891"/>
              <a:gd name="connsiteY3" fmla="*/ 4405022 h 4405022"/>
              <a:gd name="connsiteX0" fmla="*/ 0 w 9947082"/>
              <a:gd name="connsiteY0" fmla="*/ 4405022 h 4405022"/>
              <a:gd name="connsiteX1" fmla="*/ 9040634 w 9947082"/>
              <a:gd name="connsiteY1" fmla="*/ 0 h 4405022"/>
              <a:gd name="connsiteX2" fmla="*/ 9947082 w 9947082"/>
              <a:gd name="connsiteY2" fmla="*/ 4405022 h 4405022"/>
              <a:gd name="connsiteX3" fmla="*/ 0 w 9947082"/>
              <a:gd name="connsiteY3" fmla="*/ 4405022 h 4405022"/>
              <a:gd name="connsiteX0" fmla="*/ 0 w 11775883"/>
              <a:gd name="connsiteY0" fmla="*/ 1884458 h 1884458"/>
              <a:gd name="connsiteX1" fmla="*/ 11775883 w 11775883"/>
              <a:gd name="connsiteY1" fmla="*/ 0 h 1884458"/>
              <a:gd name="connsiteX2" fmla="*/ 9947082 w 11775883"/>
              <a:gd name="connsiteY2" fmla="*/ 1884458 h 1884458"/>
              <a:gd name="connsiteX3" fmla="*/ 0 w 11775883"/>
              <a:gd name="connsiteY3" fmla="*/ 1884458 h 1884458"/>
              <a:gd name="connsiteX0" fmla="*/ 0 w 12157545"/>
              <a:gd name="connsiteY0" fmla="*/ 1884458 h 1892409"/>
              <a:gd name="connsiteX1" fmla="*/ 11775883 w 12157545"/>
              <a:gd name="connsiteY1" fmla="*/ 0 h 1892409"/>
              <a:gd name="connsiteX2" fmla="*/ 12157545 w 12157545"/>
              <a:gd name="connsiteY2" fmla="*/ 1892409 h 1892409"/>
              <a:gd name="connsiteX3" fmla="*/ 0 w 12157545"/>
              <a:gd name="connsiteY3" fmla="*/ 1884458 h 1892409"/>
              <a:gd name="connsiteX0" fmla="*/ 0 w 12165497"/>
              <a:gd name="connsiteY0" fmla="*/ 1908312 h 1916263"/>
              <a:gd name="connsiteX1" fmla="*/ 12165497 w 12165497"/>
              <a:gd name="connsiteY1" fmla="*/ 0 h 1916263"/>
              <a:gd name="connsiteX2" fmla="*/ 12157545 w 12165497"/>
              <a:gd name="connsiteY2" fmla="*/ 1916263 h 1916263"/>
              <a:gd name="connsiteX3" fmla="*/ 0 w 12165497"/>
              <a:gd name="connsiteY3" fmla="*/ 1908312 h 191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5497" h="1916263">
                <a:moveTo>
                  <a:pt x="0" y="1908312"/>
                </a:moveTo>
                <a:lnTo>
                  <a:pt x="12165497" y="0"/>
                </a:lnTo>
                <a:cubicBezTo>
                  <a:pt x="12162846" y="638754"/>
                  <a:pt x="12160196" y="1277509"/>
                  <a:pt x="12157545" y="1916263"/>
                </a:cubicBezTo>
                <a:lnTo>
                  <a:pt x="0" y="1908312"/>
                </a:lnTo>
                <a:close/>
              </a:path>
            </a:pathLst>
          </a:custGeom>
          <a:solidFill>
            <a:srgbClr val="FF5F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49575FE-DC84-F04D-92D7-E6DACE3418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296" y="5179553"/>
            <a:ext cx="2396881" cy="120464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B3BA380E-CD8F-8749-A897-21FBCFCB1A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150" y="5986122"/>
            <a:ext cx="6732588" cy="430887"/>
          </a:xfrm>
        </p:spPr>
        <p:txBody>
          <a:bodyPr anchor="b">
            <a:spAutoFit/>
          </a:bodyPr>
          <a:lstStyle>
            <a:lvl1pPr>
              <a:defRPr sz="2700" b="1" i="0">
                <a:latin typeface="Bell Gothic Black" panose="020B0506020203020204" pitchFamily="34" charset="77"/>
              </a:defRPr>
            </a:lvl1pPr>
          </a:lstStyle>
          <a:p>
            <a:r>
              <a:rPr lang="en-GB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577741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augšā centrē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2">
            <a:extLst>
              <a:ext uri="{FF2B5EF4-FFF2-40B4-BE49-F238E27FC236}">
                <a16:creationId xmlns="" xmlns:a16="http://schemas.microsoft.com/office/drawing/2014/main" id="{225B10DB-DCE4-E448-B958-5F4A17D59093}"/>
              </a:ext>
            </a:extLst>
          </p:cNvPr>
          <p:cNvSpPr/>
          <p:nvPr userDrawn="1"/>
        </p:nvSpPr>
        <p:spPr>
          <a:xfrm>
            <a:off x="11853670" y="5308270"/>
            <a:ext cx="338330" cy="1579681"/>
          </a:xfrm>
          <a:custGeom>
            <a:avLst/>
            <a:gdLst>
              <a:gd name="connsiteX0" fmla="*/ 0 w 1160891"/>
              <a:gd name="connsiteY0" fmla="*/ 4357314 h 4357314"/>
              <a:gd name="connsiteX1" fmla="*/ 580446 w 1160891"/>
              <a:gd name="connsiteY1" fmla="*/ 0 h 4357314"/>
              <a:gd name="connsiteX2" fmla="*/ 1160891 w 1160891"/>
              <a:gd name="connsiteY2" fmla="*/ 4357314 h 4357314"/>
              <a:gd name="connsiteX3" fmla="*/ 0 w 1160891"/>
              <a:gd name="connsiteY3" fmla="*/ 4357314 h 4357314"/>
              <a:gd name="connsiteX0" fmla="*/ 0 w 1160891"/>
              <a:gd name="connsiteY0" fmla="*/ 4405022 h 4405022"/>
              <a:gd name="connsiteX1" fmla="*/ 254443 w 1160891"/>
              <a:gd name="connsiteY1" fmla="*/ 0 h 4405022"/>
              <a:gd name="connsiteX2" fmla="*/ 1160891 w 1160891"/>
              <a:gd name="connsiteY2" fmla="*/ 4405022 h 4405022"/>
              <a:gd name="connsiteX3" fmla="*/ 0 w 1160891"/>
              <a:gd name="connsiteY3" fmla="*/ 4405022 h 4405022"/>
              <a:gd name="connsiteX0" fmla="*/ 0 w 9947082"/>
              <a:gd name="connsiteY0" fmla="*/ 4405022 h 4405022"/>
              <a:gd name="connsiteX1" fmla="*/ 9040634 w 9947082"/>
              <a:gd name="connsiteY1" fmla="*/ 0 h 4405022"/>
              <a:gd name="connsiteX2" fmla="*/ 9947082 w 9947082"/>
              <a:gd name="connsiteY2" fmla="*/ 4405022 h 4405022"/>
              <a:gd name="connsiteX3" fmla="*/ 0 w 9947082"/>
              <a:gd name="connsiteY3" fmla="*/ 4405022 h 4405022"/>
              <a:gd name="connsiteX0" fmla="*/ 0 w 11775883"/>
              <a:gd name="connsiteY0" fmla="*/ 1884458 h 1884458"/>
              <a:gd name="connsiteX1" fmla="*/ 11775883 w 11775883"/>
              <a:gd name="connsiteY1" fmla="*/ 0 h 1884458"/>
              <a:gd name="connsiteX2" fmla="*/ 9947082 w 11775883"/>
              <a:gd name="connsiteY2" fmla="*/ 1884458 h 1884458"/>
              <a:gd name="connsiteX3" fmla="*/ 0 w 11775883"/>
              <a:gd name="connsiteY3" fmla="*/ 1884458 h 1884458"/>
              <a:gd name="connsiteX0" fmla="*/ 0 w 12157545"/>
              <a:gd name="connsiteY0" fmla="*/ 1884458 h 1892409"/>
              <a:gd name="connsiteX1" fmla="*/ 11775883 w 12157545"/>
              <a:gd name="connsiteY1" fmla="*/ 0 h 1892409"/>
              <a:gd name="connsiteX2" fmla="*/ 12157545 w 12157545"/>
              <a:gd name="connsiteY2" fmla="*/ 1892409 h 1892409"/>
              <a:gd name="connsiteX3" fmla="*/ 0 w 12157545"/>
              <a:gd name="connsiteY3" fmla="*/ 1884458 h 1892409"/>
              <a:gd name="connsiteX0" fmla="*/ 0 w 12165497"/>
              <a:gd name="connsiteY0" fmla="*/ 1908312 h 1916263"/>
              <a:gd name="connsiteX1" fmla="*/ 12165497 w 12165497"/>
              <a:gd name="connsiteY1" fmla="*/ 0 h 1916263"/>
              <a:gd name="connsiteX2" fmla="*/ 12157545 w 12165497"/>
              <a:gd name="connsiteY2" fmla="*/ 1916263 h 1916263"/>
              <a:gd name="connsiteX3" fmla="*/ 0 w 12165497"/>
              <a:gd name="connsiteY3" fmla="*/ 1908312 h 191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5497" h="1916263">
                <a:moveTo>
                  <a:pt x="0" y="1908312"/>
                </a:moveTo>
                <a:lnTo>
                  <a:pt x="12165497" y="0"/>
                </a:lnTo>
                <a:cubicBezTo>
                  <a:pt x="12162846" y="638754"/>
                  <a:pt x="12160196" y="1277509"/>
                  <a:pt x="12157545" y="1916263"/>
                </a:cubicBezTo>
                <a:lnTo>
                  <a:pt x="0" y="1908312"/>
                </a:lnTo>
                <a:close/>
              </a:path>
            </a:pathLst>
          </a:custGeom>
          <a:solidFill>
            <a:srgbClr val="FF5F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8FF0E4B-A3AF-FC4A-815A-C51A728BD8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96" y="343433"/>
            <a:ext cx="1305521" cy="496251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19D178FE-0572-A34A-A4DC-A0F0A79659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3096" y="1349936"/>
            <a:ext cx="11089660" cy="4706832"/>
          </a:xfrm>
        </p:spPr>
        <p:txBody>
          <a:bodyPr anchor="t"/>
          <a:lstStyle>
            <a:lvl1pPr marL="0" indent="0" algn="l">
              <a:buNone/>
              <a:defRPr sz="2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text</a:t>
            </a:r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3AD8D44F-56C0-324D-814A-99B9B0012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8200"/>
            <a:ext cx="12192000" cy="615553"/>
          </a:xfrm>
        </p:spPr>
        <p:txBody>
          <a:bodyPr anchor="t">
            <a:spAutoFit/>
          </a:bodyPr>
          <a:lstStyle>
            <a:lvl1pPr algn="ctr">
              <a:defRPr sz="4000" b="1" i="0">
                <a:solidFill>
                  <a:srgbClr val="FF5F2D"/>
                </a:solidFill>
                <a:latin typeface="Bell Gothic Black" panose="020B0506020203020204" pitchFamily="34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398713EE-3398-C741-AE76-E0B20EA696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x-none"/>
              <a:t>March 12, 2020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zemais (kreisajā pusē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2">
            <a:extLst>
              <a:ext uri="{FF2B5EF4-FFF2-40B4-BE49-F238E27FC236}">
                <a16:creationId xmlns="" xmlns:a16="http://schemas.microsoft.com/office/drawing/2014/main" id="{225B10DB-DCE4-E448-B958-5F4A17D59093}"/>
              </a:ext>
            </a:extLst>
          </p:cNvPr>
          <p:cNvSpPr/>
          <p:nvPr userDrawn="1"/>
        </p:nvSpPr>
        <p:spPr>
          <a:xfrm>
            <a:off x="11853670" y="5308270"/>
            <a:ext cx="338330" cy="1579681"/>
          </a:xfrm>
          <a:custGeom>
            <a:avLst/>
            <a:gdLst>
              <a:gd name="connsiteX0" fmla="*/ 0 w 1160891"/>
              <a:gd name="connsiteY0" fmla="*/ 4357314 h 4357314"/>
              <a:gd name="connsiteX1" fmla="*/ 580446 w 1160891"/>
              <a:gd name="connsiteY1" fmla="*/ 0 h 4357314"/>
              <a:gd name="connsiteX2" fmla="*/ 1160891 w 1160891"/>
              <a:gd name="connsiteY2" fmla="*/ 4357314 h 4357314"/>
              <a:gd name="connsiteX3" fmla="*/ 0 w 1160891"/>
              <a:gd name="connsiteY3" fmla="*/ 4357314 h 4357314"/>
              <a:gd name="connsiteX0" fmla="*/ 0 w 1160891"/>
              <a:gd name="connsiteY0" fmla="*/ 4405022 h 4405022"/>
              <a:gd name="connsiteX1" fmla="*/ 254443 w 1160891"/>
              <a:gd name="connsiteY1" fmla="*/ 0 h 4405022"/>
              <a:gd name="connsiteX2" fmla="*/ 1160891 w 1160891"/>
              <a:gd name="connsiteY2" fmla="*/ 4405022 h 4405022"/>
              <a:gd name="connsiteX3" fmla="*/ 0 w 1160891"/>
              <a:gd name="connsiteY3" fmla="*/ 4405022 h 4405022"/>
              <a:gd name="connsiteX0" fmla="*/ 0 w 9947082"/>
              <a:gd name="connsiteY0" fmla="*/ 4405022 h 4405022"/>
              <a:gd name="connsiteX1" fmla="*/ 9040634 w 9947082"/>
              <a:gd name="connsiteY1" fmla="*/ 0 h 4405022"/>
              <a:gd name="connsiteX2" fmla="*/ 9947082 w 9947082"/>
              <a:gd name="connsiteY2" fmla="*/ 4405022 h 4405022"/>
              <a:gd name="connsiteX3" fmla="*/ 0 w 9947082"/>
              <a:gd name="connsiteY3" fmla="*/ 4405022 h 4405022"/>
              <a:gd name="connsiteX0" fmla="*/ 0 w 11775883"/>
              <a:gd name="connsiteY0" fmla="*/ 1884458 h 1884458"/>
              <a:gd name="connsiteX1" fmla="*/ 11775883 w 11775883"/>
              <a:gd name="connsiteY1" fmla="*/ 0 h 1884458"/>
              <a:gd name="connsiteX2" fmla="*/ 9947082 w 11775883"/>
              <a:gd name="connsiteY2" fmla="*/ 1884458 h 1884458"/>
              <a:gd name="connsiteX3" fmla="*/ 0 w 11775883"/>
              <a:gd name="connsiteY3" fmla="*/ 1884458 h 1884458"/>
              <a:gd name="connsiteX0" fmla="*/ 0 w 12157545"/>
              <a:gd name="connsiteY0" fmla="*/ 1884458 h 1892409"/>
              <a:gd name="connsiteX1" fmla="*/ 11775883 w 12157545"/>
              <a:gd name="connsiteY1" fmla="*/ 0 h 1892409"/>
              <a:gd name="connsiteX2" fmla="*/ 12157545 w 12157545"/>
              <a:gd name="connsiteY2" fmla="*/ 1892409 h 1892409"/>
              <a:gd name="connsiteX3" fmla="*/ 0 w 12157545"/>
              <a:gd name="connsiteY3" fmla="*/ 1884458 h 1892409"/>
              <a:gd name="connsiteX0" fmla="*/ 0 w 12165497"/>
              <a:gd name="connsiteY0" fmla="*/ 1908312 h 1916263"/>
              <a:gd name="connsiteX1" fmla="*/ 12165497 w 12165497"/>
              <a:gd name="connsiteY1" fmla="*/ 0 h 1916263"/>
              <a:gd name="connsiteX2" fmla="*/ 12157545 w 12165497"/>
              <a:gd name="connsiteY2" fmla="*/ 1916263 h 1916263"/>
              <a:gd name="connsiteX3" fmla="*/ 0 w 12165497"/>
              <a:gd name="connsiteY3" fmla="*/ 1908312 h 191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5497" h="1916263">
                <a:moveTo>
                  <a:pt x="0" y="1908312"/>
                </a:moveTo>
                <a:lnTo>
                  <a:pt x="12165497" y="0"/>
                </a:lnTo>
                <a:cubicBezTo>
                  <a:pt x="12162846" y="638754"/>
                  <a:pt x="12160196" y="1277509"/>
                  <a:pt x="12157545" y="1916263"/>
                </a:cubicBezTo>
                <a:lnTo>
                  <a:pt x="0" y="1908312"/>
                </a:lnTo>
                <a:close/>
              </a:path>
            </a:pathLst>
          </a:custGeom>
          <a:solidFill>
            <a:srgbClr val="FF5F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8FF0E4B-A3AF-FC4A-815A-C51A728BD8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96" y="343433"/>
            <a:ext cx="1305521" cy="496251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19D178FE-0572-A34A-A4DC-A0F0A79659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9991" y="2189612"/>
            <a:ext cx="11062766" cy="3867156"/>
          </a:xfrm>
        </p:spPr>
        <p:txBody>
          <a:bodyPr anchor="t"/>
          <a:lstStyle>
            <a:lvl1pPr marL="0" indent="0" algn="l">
              <a:buNone/>
              <a:defRPr sz="2800" b="1" i="0">
                <a:solidFill>
                  <a:schemeClr val="tx1"/>
                </a:solidFill>
                <a:latin typeface="+mj-lt"/>
                <a:cs typeface="Arial Narrow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text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480" y="1180800"/>
            <a:ext cx="10972440" cy="553998"/>
          </a:xfrm>
        </p:spPr>
        <p:txBody>
          <a:bodyPr anchor="t">
            <a:spAutoFit/>
          </a:bodyPr>
          <a:lstStyle>
            <a:lvl1pPr>
              <a:defRPr sz="4000" b="0">
                <a:latin typeface="Bell Gothic Black" panose="020B0706020202020204" pitchFamily="34" charset="-70"/>
              </a:defRPr>
            </a:lvl1pPr>
          </a:lstStyle>
          <a:p>
            <a:pPr algn="l"/>
            <a:r>
              <a:rPr lang="en-GB" sz="3600" kern="0" dirty="0">
                <a:solidFill>
                  <a:srgbClr val="FF5F2D"/>
                </a:solidFill>
              </a:rPr>
              <a:t>Click to edit Master title style</a:t>
            </a:r>
            <a:endParaRPr lang="x-none" sz="3600" kern="0" dirty="0">
              <a:solidFill>
                <a:srgbClr val="FF5F2D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C8BE6D91-8245-3F4E-A29A-8EBA8A8BFC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x-none"/>
              <a:t>March 12, 2020</a:t>
            </a:r>
          </a:p>
        </p:txBody>
      </p:sp>
    </p:spTree>
    <p:extLst>
      <p:ext uri="{BB962C8B-B14F-4D97-AF65-F5344CB8AC3E}">
        <p14:creationId xmlns:p14="http://schemas.microsoft.com/office/powerpoint/2010/main" val="1235589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rā līmeņa sadaļ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E8631DA-9379-2F4F-9CA9-1136F29F76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988" y="0"/>
            <a:ext cx="7061012" cy="6858000"/>
          </a:xfrm>
          <a:prstGeom prst="rect">
            <a:avLst/>
          </a:prstGeom>
        </p:spPr>
      </p:pic>
      <p:sp>
        <p:nvSpPr>
          <p:cNvPr id="4" name="Isosceles Triangle 2">
            <a:extLst>
              <a:ext uri="{FF2B5EF4-FFF2-40B4-BE49-F238E27FC236}">
                <a16:creationId xmlns="" xmlns:a16="http://schemas.microsoft.com/office/drawing/2014/main" id="{225B10DB-DCE4-E448-B958-5F4A17D59093}"/>
              </a:ext>
            </a:extLst>
          </p:cNvPr>
          <p:cNvSpPr/>
          <p:nvPr userDrawn="1"/>
        </p:nvSpPr>
        <p:spPr>
          <a:xfrm>
            <a:off x="11853670" y="5308270"/>
            <a:ext cx="338330" cy="1579681"/>
          </a:xfrm>
          <a:custGeom>
            <a:avLst/>
            <a:gdLst>
              <a:gd name="connsiteX0" fmla="*/ 0 w 1160891"/>
              <a:gd name="connsiteY0" fmla="*/ 4357314 h 4357314"/>
              <a:gd name="connsiteX1" fmla="*/ 580446 w 1160891"/>
              <a:gd name="connsiteY1" fmla="*/ 0 h 4357314"/>
              <a:gd name="connsiteX2" fmla="*/ 1160891 w 1160891"/>
              <a:gd name="connsiteY2" fmla="*/ 4357314 h 4357314"/>
              <a:gd name="connsiteX3" fmla="*/ 0 w 1160891"/>
              <a:gd name="connsiteY3" fmla="*/ 4357314 h 4357314"/>
              <a:gd name="connsiteX0" fmla="*/ 0 w 1160891"/>
              <a:gd name="connsiteY0" fmla="*/ 4405022 h 4405022"/>
              <a:gd name="connsiteX1" fmla="*/ 254443 w 1160891"/>
              <a:gd name="connsiteY1" fmla="*/ 0 h 4405022"/>
              <a:gd name="connsiteX2" fmla="*/ 1160891 w 1160891"/>
              <a:gd name="connsiteY2" fmla="*/ 4405022 h 4405022"/>
              <a:gd name="connsiteX3" fmla="*/ 0 w 1160891"/>
              <a:gd name="connsiteY3" fmla="*/ 4405022 h 4405022"/>
              <a:gd name="connsiteX0" fmla="*/ 0 w 9947082"/>
              <a:gd name="connsiteY0" fmla="*/ 4405022 h 4405022"/>
              <a:gd name="connsiteX1" fmla="*/ 9040634 w 9947082"/>
              <a:gd name="connsiteY1" fmla="*/ 0 h 4405022"/>
              <a:gd name="connsiteX2" fmla="*/ 9947082 w 9947082"/>
              <a:gd name="connsiteY2" fmla="*/ 4405022 h 4405022"/>
              <a:gd name="connsiteX3" fmla="*/ 0 w 9947082"/>
              <a:gd name="connsiteY3" fmla="*/ 4405022 h 4405022"/>
              <a:gd name="connsiteX0" fmla="*/ 0 w 11775883"/>
              <a:gd name="connsiteY0" fmla="*/ 1884458 h 1884458"/>
              <a:gd name="connsiteX1" fmla="*/ 11775883 w 11775883"/>
              <a:gd name="connsiteY1" fmla="*/ 0 h 1884458"/>
              <a:gd name="connsiteX2" fmla="*/ 9947082 w 11775883"/>
              <a:gd name="connsiteY2" fmla="*/ 1884458 h 1884458"/>
              <a:gd name="connsiteX3" fmla="*/ 0 w 11775883"/>
              <a:gd name="connsiteY3" fmla="*/ 1884458 h 1884458"/>
              <a:gd name="connsiteX0" fmla="*/ 0 w 12157545"/>
              <a:gd name="connsiteY0" fmla="*/ 1884458 h 1892409"/>
              <a:gd name="connsiteX1" fmla="*/ 11775883 w 12157545"/>
              <a:gd name="connsiteY1" fmla="*/ 0 h 1892409"/>
              <a:gd name="connsiteX2" fmla="*/ 12157545 w 12157545"/>
              <a:gd name="connsiteY2" fmla="*/ 1892409 h 1892409"/>
              <a:gd name="connsiteX3" fmla="*/ 0 w 12157545"/>
              <a:gd name="connsiteY3" fmla="*/ 1884458 h 1892409"/>
              <a:gd name="connsiteX0" fmla="*/ 0 w 12165497"/>
              <a:gd name="connsiteY0" fmla="*/ 1908312 h 1916263"/>
              <a:gd name="connsiteX1" fmla="*/ 12165497 w 12165497"/>
              <a:gd name="connsiteY1" fmla="*/ 0 h 1916263"/>
              <a:gd name="connsiteX2" fmla="*/ 12157545 w 12165497"/>
              <a:gd name="connsiteY2" fmla="*/ 1916263 h 1916263"/>
              <a:gd name="connsiteX3" fmla="*/ 0 w 12165497"/>
              <a:gd name="connsiteY3" fmla="*/ 1908312 h 191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5497" h="1916263">
                <a:moveTo>
                  <a:pt x="0" y="1908312"/>
                </a:moveTo>
                <a:lnTo>
                  <a:pt x="12165497" y="0"/>
                </a:lnTo>
                <a:cubicBezTo>
                  <a:pt x="12162846" y="638754"/>
                  <a:pt x="12160196" y="1277509"/>
                  <a:pt x="12157545" y="1916263"/>
                </a:cubicBezTo>
                <a:lnTo>
                  <a:pt x="0" y="1908312"/>
                </a:lnTo>
                <a:close/>
              </a:path>
            </a:pathLst>
          </a:custGeom>
          <a:solidFill>
            <a:srgbClr val="FF5F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8FF0E4B-A3AF-FC4A-815A-C51A728BD8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96" y="343433"/>
            <a:ext cx="1305521" cy="496251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="" xmlns:a16="http://schemas.microsoft.com/office/drawing/2014/main" id="{E047627E-C4A4-2845-9793-EBEAF840B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3096" y="1180800"/>
            <a:ext cx="5542904" cy="2769989"/>
          </a:xfrm>
        </p:spPr>
        <p:txBody>
          <a:bodyPr wrap="square" anchor="t">
            <a:spAutoFit/>
          </a:bodyPr>
          <a:lstStyle>
            <a:lvl1pPr>
              <a:defRPr sz="6000"/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91060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rā līmeņa sadaļ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372B005-7300-3344-AC54-AB4126A0CA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906" y="0"/>
            <a:ext cx="4758094" cy="6858000"/>
          </a:xfrm>
          <a:prstGeom prst="rect">
            <a:avLst/>
          </a:prstGeom>
        </p:spPr>
      </p:pic>
      <p:sp>
        <p:nvSpPr>
          <p:cNvPr id="4" name="Isosceles Triangle 2">
            <a:extLst>
              <a:ext uri="{FF2B5EF4-FFF2-40B4-BE49-F238E27FC236}">
                <a16:creationId xmlns="" xmlns:a16="http://schemas.microsoft.com/office/drawing/2014/main" id="{225B10DB-DCE4-E448-B958-5F4A17D59093}"/>
              </a:ext>
            </a:extLst>
          </p:cNvPr>
          <p:cNvSpPr/>
          <p:nvPr userDrawn="1"/>
        </p:nvSpPr>
        <p:spPr>
          <a:xfrm>
            <a:off x="11853670" y="5308270"/>
            <a:ext cx="338330" cy="1579681"/>
          </a:xfrm>
          <a:custGeom>
            <a:avLst/>
            <a:gdLst>
              <a:gd name="connsiteX0" fmla="*/ 0 w 1160891"/>
              <a:gd name="connsiteY0" fmla="*/ 4357314 h 4357314"/>
              <a:gd name="connsiteX1" fmla="*/ 580446 w 1160891"/>
              <a:gd name="connsiteY1" fmla="*/ 0 h 4357314"/>
              <a:gd name="connsiteX2" fmla="*/ 1160891 w 1160891"/>
              <a:gd name="connsiteY2" fmla="*/ 4357314 h 4357314"/>
              <a:gd name="connsiteX3" fmla="*/ 0 w 1160891"/>
              <a:gd name="connsiteY3" fmla="*/ 4357314 h 4357314"/>
              <a:gd name="connsiteX0" fmla="*/ 0 w 1160891"/>
              <a:gd name="connsiteY0" fmla="*/ 4405022 h 4405022"/>
              <a:gd name="connsiteX1" fmla="*/ 254443 w 1160891"/>
              <a:gd name="connsiteY1" fmla="*/ 0 h 4405022"/>
              <a:gd name="connsiteX2" fmla="*/ 1160891 w 1160891"/>
              <a:gd name="connsiteY2" fmla="*/ 4405022 h 4405022"/>
              <a:gd name="connsiteX3" fmla="*/ 0 w 1160891"/>
              <a:gd name="connsiteY3" fmla="*/ 4405022 h 4405022"/>
              <a:gd name="connsiteX0" fmla="*/ 0 w 9947082"/>
              <a:gd name="connsiteY0" fmla="*/ 4405022 h 4405022"/>
              <a:gd name="connsiteX1" fmla="*/ 9040634 w 9947082"/>
              <a:gd name="connsiteY1" fmla="*/ 0 h 4405022"/>
              <a:gd name="connsiteX2" fmla="*/ 9947082 w 9947082"/>
              <a:gd name="connsiteY2" fmla="*/ 4405022 h 4405022"/>
              <a:gd name="connsiteX3" fmla="*/ 0 w 9947082"/>
              <a:gd name="connsiteY3" fmla="*/ 4405022 h 4405022"/>
              <a:gd name="connsiteX0" fmla="*/ 0 w 11775883"/>
              <a:gd name="connsiteY0" fmla="*/ 1884458 h 1884458"/>
              <a:gd name="connsiteX1" fmla="*/ 11775883 w 11775883"/>
              <a:gd name="connsiteY1" fmla="*/ 0 h 1884458"/>
              <a:gd name="connsiteX2" fmla="*/ 9947082 w 11775883"/>
              <a:gd name="connsiteY2" fmla="*/ 1884458 h 1884458"/>
              <a:gd name="connsiteX3" fmla="*/ 0 w 11775883"/>
              <a:gd name="connsiteY3" fmla="*/ 1884458 h 1884458"/>
              <a:gd name="connsiteX0" fmla="*/ 0 w 12157545"/>
              <a:gd name="connsiteY0" fmla="*/ 1884458 h 1892409"/>
              <a:gd name="connsiteX1" fmla="*/ 11775883 w 12157545"/>
              <a:gd name="connsiteY1" fmla="*/ 0 h 1892409"/>
              <a:gd name="connsiteX2" fmla="*/ 12157545 w 12157545"/>
              <a:gd name="connsiteY2" fmla="*/ 1892409 h 1892409"/>
              <a:gd name="connsiteX3" fmla="*/ 0 w 12157545"/>
              <a:gd name="connsiteY3" fmla="*/ 1884458 h 1892409"/>
              <a:gd name="connsiteX0" fmla="*/ 0 w 12165497"/>
              <a:gd name="connsiteY0" fmla="*/ 1908312 h 1916263"/>
              <a:gd name="connsiteX1" fmla="*/ 12165497 w 12165497"/>
              <a:gd name="connsiteY1" fmla="*/ 0 h 1916263"/>
              <a:gd name="connsiteX2" fmla="*/ 12157545 w 12165497"/>
              <a:gd name="connsiteY2" fmla="*/ 1916263 h 1916263"/>
              <a:gd name="connsiteX3" fmla="*/ 0 w 12165497"/>
              <a:gd name="connsiteY3" fmla="*/ 1908312 h 191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5497" h="1916263">
                <a:moveTo>
                  <a:pt x="0" y="1908312"/>
                </a:moveTo>
                <a:lnTo>
                  <a:pt x="12165497" y="0"/>
                </a:lnTo>
                <a:cubicBezTo>
                  <a:pt x="12162846" y="638754"/>
                  <a:pt x="12160196" y="1277509"/>
                  <a:pt x="12157545" y="1916263"/>
                </a:cubicBezTo>
                <a:lnTo>
                  <a:pt x="0" y="1908312"/>
                </a:lnTo>
                <a:close/>
              </a:path>
            </a:pathLst>
          </a:custGeom>
          <a:solidFill>
            <a:srgbClr val="FF5F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8FF0E4B-A3AF-FC4A-815A-C51A728BD8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96" y="343433"/>
            <a:ext cx="1305521" cy="496251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="" xmlns:a16="http://schemas.microsoft.com/office/drawing/2014/main" id="{E047627E-C4A4-2845-9793-EBEAF840B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3096" y="1180800"/>
            <a:ext cx="5542904" cy="2769989"/>
          </a:xfrm>
        </p:spPr>
        <p:txBody>
          <a:bodyPr wrap="square" anchor="t">
            <a:spAutoFit/>
          </a:bodyPr>
          <a:lstStyle>
            <a:lvl1pPr>
              <a:defRPr sz="6000"/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1735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rā līmeņa sadaļ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C4CA95D-B000-A141-BB2C-E99CBE3FFB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956" y="0"/>
            <a:ext cx="7080044" cy="6858000"/>
          </a:xfrm>
          <a:prstGeom prst="rect">
            <a:avLst/>
          </a:prstGeom>
        </p:spPr>
      </p:pic>
      <p:sp>
        <p:nvSpPr>
          <p:cNvPr id="4" name="Isosceles Triangle 2">
            <a:extLst>
              <a:ext uri="{FF2B5EF4-FFF2-40B4-BE49-F238E27FC236}">
                <a16:creationId xmlns="" xmlns:a16="http://schemas.microsoft.com/office/drawing/2014/main" id="{225B10DB-DCE4-E448-B958-5F4A17D59093}"/>
              </a:ext>
            </a:extLst>
          </p:cNvPr>
          <p:cNvSpPr/>
          <p:nvPr userDrawn="1"/>
        </p:nvSpPr>
        <p:spPr>
          <a:xfrm>
            <a:off x="11853670" y="5308270"/>
            <a:ext cx="338330" cy="1579681"/>
          </a:xfrm>
          <a:custGeom>
            <a:avLst/>
            <a:gdLst>
              <a:gd name="connsiteX0" fmla="*/ 0 w 1160891"/>
              <a:gd name="connsiteY0" fmla="*/ 4357314 h 4357314"/>
              <a:gd name="connsiteX1" fmla="*/ 580446 w 1160891"/>
              <a:gd name="connsiteY1" fmla="*/ 0 h 4357314"/>
              <a:gd name="connsiteX2" fmla="*/ 1160891 w 1160891"/>
              <a:gd name="connsiteY2" fmla="*/ 4357314 h 4357314"/>
              <a:gd name="connsiteX3" fmla="*/ 0 w 1160891"/>
              <a:gd name="connsiteY3" fmla="*/ 4357314 h 4357314"/>
              <a:gd name="connsiteX0" fmla="*/ 0 w 1160891"/>
              <a:gd name="connsiteY0" fmla="*/ 4405022 h 4405022"/>
              <a:gd name="connsiteX1" fmla="*/ 254443 w 1160891"/>
              <a:gd name="connsiteY1" fmla="*/ 0 h 4405022"/>
              <a:gd name="connsiteX2" fmla="*/ 1160891 w 1160891"/>
              <a:gd name="connsiteY2" fmla="*/ 4405022 h 4405022"/>
              <a:gd name="connsiteX3" fmla="*/ 0 w 1160891"/>
              <a:gd name="connsiteY3" fmla="*/ 4405022 h 4405022"/>
              <a:gd name="connsiteX0" fmla="*/ 0 w 9947082"/>
              <a:gd name="connsiteY0" fmla="*/ 4405022 h 4405022"/>
              <a:gd name="connsiteX1" fmla="*/ 9040634 w 9947082"/>
              <a:gd name="connsiteY1" fmla="*/ 0 h 4405022"/>
              <a:gd name="connsiteX2" fmla="*/ 9947082 w 9947082"/>
              <a:gd name="connsiteY2" fmla="*/ 4405022 h 4405022"/>
              <a:gd name="connsiteX3" fmla="*/ 0 w 9947082"/>
              <a:gd name="connsiteY3" fmla="*/ 4405022 h 4405022"/>
              <a:gd name="connsiteX0" fmla="*/ 0 w 11775883"/>
              <a:gd name="connsiteY0" fmla="*/ 1884458 h 1884458"/>
              <a:gd name="connsiteX1" fmla="*/ 11775883 w 11775883"/>
              <a:gd name="connsiteY1" fmla="*/ 0 h 1884458"/>
              <a:gd name="connsiteX2" fmla="*/ 9947082 w 11775883"/>
              <a:gd name="connsiteY2" fmla="*/ 1884458 h 1884458"/>
              <a:gd name="connsiteX3" fmla="*/ 0 w 11775883"/>
              <a:gd name="connsiteY3" fmla="*/ 1884458 h 1884458"/>
              <a:gd name="connsiteX0" fmla="*/ 0 w 12157545"/>
              <a:gd name="connsiteY0" fmla="*/ 1884458 h 1892409"/>
              <a:gd name="connsiteX1" fmla="*/ 11775883 w 12157545"/>
              <a:gd name="connsiteY1" fmla="*/ 0 h 1892409"/>
              <a:gd name="connsiteX2" fmla="*/ 12157545 w 12157545"/>
              <a:gd name="connsiteY2" fmla="*/ 1892409 h 1892409"/>
              <a:gd name="connsiteX3" fmla="*/ 0 w 12157545"/>
              <a:gd name="connsiteY3" fmla="*/ 1884458 h 1892409"/>
              <a:gd name="connsiteX0" fmla="*/ 0 w 12165497"/>
              <a:gd name="connsiteY0" fmla="*/ 1908312 h 1916263"/>
              <a:gd name="connsiteX1" fmla="*/ 12165497 w 12165497"/>
              <a:gd name="connsiteY1" fmla="*/ 0 h 1916263"/>
              <a:gd name="connsiteX2" fmla="*/ 12157545 w 12165497"/>
              <a:gd name="connsiteY2" fmla="*/ 1916263 h 1916263"/>
              <a:gd name="connsiteX3" fmla="*/ 0 w 12165497"/>
              <a:gd name="connsiteY3" fmla="*/ 1908312 h 191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5497" h="1916263">
                <a:moveTo>
                  <a:pt x="0" y="1908312"/>
                </a:moveTo>
                <a:lnTo>
                  <a:pt x="12165497" y="0"/>
                </a:lnTo>
                <a:cubicBezTo>
                  <a:pt x="12162846" y="638754"/>
                  <a:pt x="12160196" y="1277509"/>
                  <a:pt x="12157545" y="1916263"/>
                </a:cubicBezTo>
                <a:lnTo>
                  <a:pt x="0" y="1908312"/>
                </a:lnTo>
                <a:close/>
              </a:path>
            </a:pathLst>
          </a:custGeom>
          <a:solidFill>
            <a:srgbClr val="FF5F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8FF0E4B-A3AF-FC4A-815A-C51A728BD8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96" y="343433"/>
            <a:ext cx="1305521" cy="496251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="" xmlns:a16="http://schemas.microsoft.com/office/drawing/2014/main" id="{E047627E-C4A4-2845-9793-EBEAF840B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3096" y="1180800"/>
            <a:ext cx="5542904" cy="2769989"/>
          </a:xfrm>
        </p:spPr>
        <p:txBody>
          <a:bodyPr wrap="square" anchor="t">
            <a:spAutoFit/>
          </a:bodyPr>
          <a:lstStyle>
            <a:lvl1pPr>
              <a:defRPr sz="6000"/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86879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rā līmeņa sadaļ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573C664-39E8-C54C-820F-DEBDE88310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795" y="0"/>
            <a:ext cx="4954762" cy="6858000"/>
          </a:xfrm>
          <a:prstGeom prst="rect">
            <a:avLst/>
          </a:prstGeom>
        </p:spPr>
      </p:pic>
      <p:sp>
        <p:nvSpPr>
          <p:cNvPr id="4" name="Isosceles Triangle 2">
            <a:extLst>
              <a:ext uri="{FF2B5EF4-FFF2-40B4-BE49-F238E27FC236}">
                <a16:creationId xmlns="" xmlns:a16="http://schemas.microsoft.com/office/drawing/2014/main" id="{225B10DB-DCE4-E448-B958-5F4A17D59093}"/>
              </a:ext>
            </a:extLst>
          </p:cNvPr>
          <p:cNvSpPr/>
          <p:nvPr userDrawn="1"/>
        </p:nvSpPr>
        <p:spPr>
          <a:xfrm>
            <a:off x="11853670" y="5308270"/>
            <a:ext cx="338330" cy="1579681"/>
          </a:xfrm>
          <a:custGeom>
            <a:avLst/>
            <a:gdLst>
              <a:gd name="connsiteX0" fmla="*/ 0 w 1160891"/>
              <a:gd name="connsiteY0" fmla="*/ 4357314 h 4357314"/>
              <a:gd name="connsiteX1" fmla="*/ 580446 w 1160891"/>
              <a:gd name="connsiteY1" fmla="*/ 0 h 4357314"/>
              <a:gd name="connsiteX2" fmla="*/ 1160891 w 1160891"/>
              <a:gd name="connsiteY2" fmla="*/ 4357314 h 4357314"/>
              <a:gd name="connsiteX3" fmla="*/ 0 w 1160891"/>
              <a:gd name="connsiteY3" fmla="*/ 4357314 h 4357314"/>
              <a:gd name="connsiteX0" fmla="*/ 0 w 1160891"/>
              <a:gd name="connsiteY0" fmla="*/ 4405022 h 4405022"/>
              <a:gd name="connsiteX1" fmla="*/ 254443 w 1160891"/>
              <a:gd name="connsiteY1" fmla="*/ 0 h 4405022"/>
              <a:gd name="connsiteX2" fmla="*/ 1160891 w 1160891"/>
              <a:gd name="connsiteY2" fmla="*/ 4405022 h 4405022"/>
              <a:gd name="connsiteX3" fmla="*/ 0 w 1160891"/>
              <a:gd name="connsiteY3" fmla="*/ 4405022 h 4405022"/>
              <a:gd name="connsiteX0" fmla="*/ 0 w 9947082"/>
              <a:gd name="connsiteY0" fmla="*/ 4405022 h 4405022"/>
              <a:gd name="connsiteX1" fmla="*/ 9040634 w 9947082"/>
              <a:gd name="connsiteY1" fmla="*/ 0 h 4405022"/>
              <a:gd name="connsiteX2" fmla="*/ 9947082 w 9947082"/>
              <a:gd name="connsiteY2" fmla="*/ 4405022 h 4405022"/>
              <a:gd name="connsiteX3" fmla="*/ 0 w 9947082"/>
              <a:gd name="connsiteY3" fmla="*/ 4405022 h 4405022"/>
              <a:gd name="connsiteX0" fmla="*/ 0 w 11775883"/>
              <a:gd name="connsiteY0" fmla="*/ 1884458 h 1884458"/>
              <a:gd name="connsiteX1" fmla="*/ 11775883 w 11775883"/>
              <a:gd name="connsiteY1" fmla="*/ 0 h 1884458"/>
              <a:gd name="connsiteX2" fmla="*/ 9947082 w 11775883"/>
              <a:gd name="connsiteY2" fmla="*/ 1884458 h 1884458"/>
              <a:gd name="connsiteX3" fmla="*/ 0 w 11775883"/>
              <a:gd name="connsiteY3" fmla="*/ 1884458 h 1884458"/>
              <a:gd name="connsiteX0" fmla="*/ 0 w 12157545"/>
              <a:gd name="connsiteY0" fmla="*/ 1884458 h 1892409"/>
              <a:gd name="connsiteX1" fmla="*/ 11775883 w 12157545"/>
              <a:gd name="connsiteY1" fmla="*/ 0 h 1892409"/>
              <a:gd name="connsiteX2" fmla="*/ 12157545 w 12157545"/>
              <a:gd name="connsiteY2" fmla="*/ 1892409 h 1892409"/>
              <a:gd name="connsiteX3" fmla="*/ 0 w 12157545"/>
              <a:gd name="connsiteY3" fmla="*/ 1884458 h 1892409"/>
              <a:gd name="connsiteX0" fmla="*/ 0 w 12165497"/>
              <a:gd name="connsiteY0" fmla="*/ 1908312 h 1916263"/>
              <a:gd name="connsiteX1" fmla="*/ 12165497 w 12165497"/>
              <a:gd name="connsiteY1" fmla="*/ 0 h 1916263"/>
              <a:gd name="connsiteX2" fmla="*/ 12157545 w 12165497"/>
              <a:gd name="connsiteY2" fmla="*/ 1916263 h 1916263"/>
              <a:gd name="connsiteX3" fmla="*/ 0 w 12165497"/>
              <a:gd name="connsiteY3" fmla="*/ 1908312 h 191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5497" h="1916263">
                <a:moveTo>
                  <a:pt x="0" y="1908312"/>
                </a:moveTo>
                <a:lnTo>
                  <a:pt x="12165497" y="0"/>
                </a:lnTo>
                <a:cubicBezTo>
                  <a:pt x="12162846" y="638754"/>
                  <a:pt x="12160196" y="1277509"/>
                  <a:pt x="12157545" y="1916263"/>
                </a:cubicBezTo>
                <a:lnTo>
                  <a:pt x="0" y="1908312"/>
                </a:lnTo>
                <a:close/>
              </a:path>
            </a:pathLst>
          </a:custGeom>
          <a:solidFill>
            <a:srgbClr val="FF5F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8FF0E4B-A3AF-FC4A-815A-C51A728BD8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96" y="343433"/>
            <a:ext cx="1305521" cy="496251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="" xmlns:a16="http://schemas.microsoft.com/office/drawing/2014/main" id="{E047627E-C4A4-2845-9793-EBEAF840B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3096" y="1180800"/>
            <a:ext cx="5542904" cy="2769989"/>
          </a:xfrm>
        </p:spPr>
        <p:txBody>
          <a:bodyPr wrap="square" anchor="t">
            <a:spAutoFit/>
          </a:bodyPr>
          <a:lstStyle>
            <a:lvl1pPr>
              <a:defRPr sz="6000"/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69305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rā līmeņa sadaļ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DBDE343-4C60-724E-8F5F-2233849003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44" y="0"/>
            <a:ext cx="7067356" cy="6858000"/>
          </a:xfrm>
          <a:prstGeom prst="rect">
            <a:avLst/>
          </a:prstGeom>
        </p:spPr>
      </p:pic>
      <p:sp>
        <p:nvSpPr>
          <p:cNvPr id="4" name="Isosceles Triangle 2">
            <a:extLst>
              <a:ext uri="{FF2B5EF4-FFF2-40B4-BE49-F238E27FC236}">
                <a16:creationId xmlns="" xmlns:a16="http://schemas.microsoft.com/office/drawing/2014/main" id="{225B10DB-DCE4-E448-B958-5F4A17D59093}"/>
              </a:ext>
            </a:extLst>
          </p:cNvPr>
          <p:cNvSpPr/>
          <p:nvPr userDrawn="1"/>
        </p:nvSpPr>
        <p:spPr>
          <a:xfrm>
            <a:off x="11853670" y="5308270"/>
            <a:ext cx="338330" cy="1579681"/>
          </a:xfrm>
          <a:custGeom>
            <a:avLst/>
            <a:gdLst>
              <a:gd name="connsiteX0" fmla="*/ 0 w 1160891"/>
              <a:gd name="connsiteY0" fmla="*/ 4357314 h 4357314"/>
              <a:gd name="connsiteX1" fmla="*/ 580446 w 1160891"/>
              <a:gd name="connsiteY1" fmla="*/ 0 h 4357314"/>
              <a:gd name="connsiteX2" fmla="*/ 1160891 w 1160891"/>
              <a:gd name="connsiteY2" fmla="*/ 4357314 h 4357314"/>
              <a:gd name="connsiteX3" fmla="*/ 0 w 1160891"/>
              <a:gd name="connsiteY3" fmla="*/ 4357314 h 4357314"/>
              <a:gd name="connsiteX0" fmla="*/ 0 w 1160891"/>
              <a:gd name="connsiteY0" fmla="*/ 4405022 h 4405022"/>
              <a:gd name="connsiteX1" fmla="*/ 254443 w 1160891"/>
              <a:gd name="connsiteY1" fmla="*/ 0 h 4405022"/>
              <a:gd name="connsiteX2" fmla="*/ 1160891 w 1160891"/>
              <a:gd name="connsiteY2" fmla="*/ 4405022 h 4405022"/>
              <a:gd name="connsiteX3" fmla="*/ 0 w 1160891"/>
              <a:gd name="connsiteY3" fmla="*/ 4405022 h 4405022"/>
              <a:gd name="connsiteX0" fmla="*/ 0 w 9947082"/>
              <a:gd name="connsiteY0" fmla="*/ 4405022 h 4405022"/>
              <a:gd name="connsiteX1" fmla="*/ 9040634 w 9947082"/>
              <a:gd name="connsiteY1" fmla="*/ 0 h 4405022"/>
              <a:gd name="connsiteX2" fmla="*/ 9947082 w 9947082"/>
              <a:gd name="connsiteY2" fmla="*/ 4405022 h 4405022"/>
              <a:gd name="connsiteX3" fmla="*/ 0 w 9947082"/>
              <a:gd name="connsiteY3" fmla="*/ 4405022 h 4405022"/>
              <a:gd name="connsiteX0" fmla="*/ 0 w 11775883"/>
              <a:gd name="connsiteY0" fmla="*/ 1884458 h 1884458"/>
              <a:gd name="connsiteX1" fmla="*/ 11775883 w 11775883"/>
              <a:gd name="connsiteY1" fmla="*/ 0 h 1884458"/>
              <a:gd name="connsiteX2" fmla="*/ 9947082 w 11775883"/>
              <a:gd name="connsiteY2" fmla="*/ 1884458 h 1884458"/>
              <a:gd name="connsiteX3" fmla="*/ 0 w 11775883"/>
              <a:gd name="connsiteY3" fmla="*/ 1884458 h 1884458"/>
              <a:gd name="connsiteX0" fmla="*/ 0 w 12157545"/>
              <a:gd name="connsiteY0" fmla="*/ 1884458 h 1892409"/>
              <a:gd name="connsiteX1" fmla="*/ 11775883 w 12157545"/>
              <a:gd name="connsiteY1" fmla="*/ 0 h 1892409"/>
              <a:gd name="connsiteX2" fmla="*/ 12157545 w 12157545"/>
              <a:gd name="connsiteY2" fmla="*/ 1892409 h 1892409"/>
              <a:gd name="connsiteX3" fmla="*/ 0 w 12157545"/>
              <a:gd name="connsiteY3" fmla="*/ 1884458 h 1892409"/>
              <a:gd name="connsiteX0" fmla="*/ 0 w 12165497"/>
              <a:gd name="connsiteY0" fmla="*/ 1908312 h 1916263"/>
              <a:gd name="connsiteX1" fmla="*/ 12165497 w 12165497"/>
              <a:gd name="connsiteY1" fmla="*/ 0 h 1916263"/>
              <a:gd name="connsiteX2" fmla="*/ 12157545 w 12165497"/>
              <a:gd name="connsiteY2" fmla="*/ 1916263 h 1916263"/>
              <a:gd name="connsiteX3" fmla="*/ 0 w 12165497"/>
              <a:gd name="connsiteY3" fmla="*/ 1908312 h 191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5497" h="1916263">
                <a:moveTo>
                  <a:pt x="0" y="1908312"/>
                </a:moveTo>
                <a:lnTo>
                  <a:pt x="12165497" y="0"/>
                </a:lnTo>
                <a:cubicBezTo>
                  <a:pt x="12162846" y="638754"/>
                  <a:pt x="12160196" y="1277509"/>
                  <a:pt x="12157545" y="1916263"/>
                </a:cubicBezTo>
                <a:lnTo>
                  <a:pt x="0" y="1908312"/>
                </a:lnTo>
                <a:close/>
              </a:path>
            </a:pathLst>
          </a:custGeom>
          <a:solidFill>
            <a:srgbClr val="FF5F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8FF0E4B-A3AF-FC4A-815A-C51A728BD8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96" y="343433"/>
            <a:ext cx="1305521" cy="496251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="" xmlns:a16="http://schemas.microsoft.com/office/drawing/2014/main" id="{E047627E-C4A4-2845-9793-EBEAF840B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3096" y="1180800"/>
            <a:ext cx="5542904" cy="2769989"/>
          </a:xfrm>
        </p:spPr>
        <p:txBody>
          <a:bodyPr wrap="square" anchor="t">
            <a:spAutoFit/>
          </a:bodyPr>
          <a:lstStyle>
            <a:lvl1pPr>
              <a:defRPr sz="6000"/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228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GB" dirty="0"/>
              <a:t>Click to edit Master title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16F4AB1C-9289-F246-B955-6A97DC231A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605" y="614545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x-none"/>
              <a:t>March 12, 2020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4F58C790-F2E6-4C4B-B23B-914159EB45CA}"/>
              </a:ext>
            </a:extLst>
          </p:cNvPr>
          <p:cNvCxnSpPr/>
          <p:nvPr userDrawn="1"/>
        </p:nvCxnSpPr>
        <p:spPr>
          <a:xfrm>
            <a:off x="553096" y="6431928"/>
            <a:ext cx="20882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5" r:id="rId2"/>
    <p:sldLayoutId id="2147483663" r:id="rId3"/>
    <p:sldLayoutId id="2147483676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77" r:id="rId11"/>
    <p:sldLayoutId id="2147483678" r:id="rId12"/>
    <p:sldLayoutId id="2147483662" r:id="rId13"/>
  </p:sldLayoutIdLst>
  <p:txStyles>
    <p:titleStyle>
      <a:lvl1pPr>
        <a:defRPr sz="4000">
          <a:solidFill>
            <a:srgbClr val="FF5F2D"/>
          </a:solidFill>
          <a:latin typeface="Bell Gothic Black" panose="020B0706020202020204" pitchFamily="34" charset="-70"/>
        </a:defRPr>
      </a:lvl1pPr>
    </p:titleStyle>
    <p:bodyStyle>
      <a:lvl1pPr>
        <a:defRPr b="1" i="0">
          <a:latin typeface="Arial Narrow" panose="020B0604020202020204" pitchFamily="34" charset="0"/>
          <a:cs typeface="Arial Narrow" panose="020B0604020202020204" pitchFamily="34" charset="0"/>
        </a:defRPr>
      </a:lvl1pPr>
      <a:lvl2pPr>
        <a:defRPr b="1" i="0">
          <a:latin typeface="Arial Narrow" panose="020B0604020202020204" pitchFamily="34" charset="0"/>
          <a:cs typeface="Arial Narrow" panose="020B0604020202020204" pitchFamily="34" charset="0"/>
        </a:defRPr>
      </a:lvl2pPr>
      <a:lvl3pPr>
        <a:defRPr b="1" i="0">
          <a:latin typeface="Arial Narrow" panose="020B0604020202020204" pitchFamily="34" charset="0"/>
          <a:cs typeface="Arial Narrow" panose="020B0604020202020204" pitchFamily="34" charset="0"/>
        </a:defRPr>
      </a:lvl3pPr>
      <a:lvl4pPr>
        <a:defRPr b="1" i="0">
          <a:latin typeface="Arial Narrow" panose="020B0604020202020204" pitchFamily="34" charset="0"/>
          <a:cs typeface="Arial Narrow" panose="020B0604020202020204" pitchFamily="34" charset="0"/>
        </a:defRPr>
      </a:lvl4pPr>
      <a:lvl5pPr>
        <a:defRPr b="1" i="0">
          <a:latin typeface="Arial Narrow" panose="020B0604020202020204" pitchFamily="34" charset="0"/>
          <a:cs typeface="Arial Narrow" panose="020B0604020202020204" pitchFamily="34" charset="0"/>
        </a:defRPr>
      </a:lvl5pPr>
      <a:lvl6pPr>
        <a:defRPr b="1" i="0">
          <a:latin typeface="Arial Narrow" panose="020B0604020202020204" pitchFamily="34" charset="0"/>
          <a:cs typeface="Arial Narrow" panose="020B0604020202020204" pitchFamily="34" charset="0"/>
        </a:defRPr>
      </a:lvl6pPr>
      <a:lvl7pPr>
        <a:defRPr b="1" i="0">
          <a:latin typeface="Arial Narrow" panose="020B0604020202020204" pitchFamily="34" charset="0"/>
          <a:cs typeface="Arial Narrow" panose="020B0604020202020204" pitchFamily="34" charset="0"/>
        </a:defRPr>
      </a:lvl7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emf"/><Relationship Id="rId4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isa.europa.eu/news/coordinated-vulnerability-disclosure-towards-a-common-eu-approach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enisa.europa.eu/publications/developing-national-vulnerabilities-programme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CFFA97-E9B6-C84D-A38D-AEAAB8903A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637" y="665162"/>
            <a:ext cx="9879539" cy="2769989"/>
          </a:xfrm>
        </p:spPr>
        <p:txBody>
          <a:bodyPr/>
          <a:lstStyle/>
          <a:p>
            <a:r>
              <a:rPr lang="en-US" sz="6000" dirty="0">
                <a:solidFill>
                  <a:srgbClr val="FF6633"/>
                </a:solidFill>
              </a:rPr>
              <a:t>Coordinated vulnerability disclosure process in Latvia – chapter 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FE0E9BE-B641-2643-8AF9-4D131228D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063" y="4741403"/>
            <a:ext cx="6731633" cy="430887"/>
          </a:xfrm>
        </p:spPr>
        <p:txBody>
          <a:bodyPr/>
          <a:lstStyle/>
          <a:p>
            <a:r>
              <a:rPr lang="en-US" altLang="en-US" sz="2800" b="0" dirty="0" smtClean="0"/>
              <a:t>69th TF-CSIRT meeting</a:t>
            </a:r>
            <a:endParaRPr lang="en-US" altLang="en-US" sz="2800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ECF1F3E-A708-DE4A-8CF0-D53E13CAEE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Bucharest, 25 May 2025 – Baiba </a:t>
            </a:r>
            <a:r>
              <a:rPr lang="en-US" dirty="0" err="1" smtClean="0"/>
              <a:t>Kaškina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70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="" xmlns:a16="http://schemas.microsoft.com/office/drawing/2014/main" id="{F26413A9-95DF-4295-A4FF-886B4C5C26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096" y="1349936"/>
            <a:ext cx="9204858" cy="470683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 smtClean="0">
                <a:latin typeface="+mj-lt"/>
              </a:rPr>
              <a:t>Attempt to change the legislation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 smtClean="0">
                <a:latin typeface="+mj-lt"/>
              </a:rPr>
              <a:t>The goal – to protect the researcher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 smtClean="0">
                <a:latin typeface="+mj-lt"/>
              </a:rPr>
              <a:t>Key challenges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+mj-lt"/>
              </a:rPr>
              <a:t>Defining vulnerability and responsible disclosure process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+mj-lt"/>
              </a:rPr>
              <a:t>Changes in the criminal law – if the researcher followed the rules then he/she will not be liable (professional risk)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lv-LV" sz="3200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69FFFEF0-3DB7-49C9-A3A5-253ED8085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8200"/>
            <a:ext cx="12192000" cy="615553"/>
          </a:xfrm>
        </p:spPr>
        <p:txBody>
          <a:bodyPr/>
          <a:lstStyle/>
          <a:p>
            <a:r>
              <a:rPr lang="lv-LV" dirty="0" smtClean="0"/>
              <a:t>RDP - 2016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01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="" xmlns:a16="http://schemas.microsoft.com/office/drawing/2014/main" id="{F26413A9-95DF-4295-A4FF-886B4C5C26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096" y="1349936"/>
            <a:ext cx="9204858" cy="4706832"/>
          </a:xfrm>
        </p:spPr>
        <p:txBody>
          <a:bodyPr/>
          <a:lstStyle/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200" b="0" dirty="0">
                <a:latin typeface="+mj-lt"/>
              </a:rPr>
              <a:t>How to define that vulnerability has to be found with minimal damage?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2800" b="0" dirty="0">
                <a:latin typeface="+mj-lt"/>
              </a:rPr>
              <a:t>Impact to confidentiality, integrity and availability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2800" b="0" dirty="0">
                <a:latin typeface="+mj-lt"/>
              </a:rPr>
              <a:t>Minimal set of data to proof the problem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200" b="0" dirty="0">
                <a:latin typeface="+mj-lt"/>
              </a:rPr>
              <a:t>How to put in the law the communication process? How granular?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2800" b="0" dirty="0">
                <a:latin typeface="+mj-lt"/>
              </a:rPr>
              <a:t>«Thank you» when the report is received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2800" b="0" dirty="0">
                <a:latin typeface="+mj-lt"/>
              </a:rPr>
              <a:t>«Yes/no» when the vulnerability is verified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2800" b="0" dirty="0">
                <a:latin typeface="+mj-lt"/>
              </a:rPr>
              <a:t>90 days process from that day – updates?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2800" b="0" dirty="0">
                <a:latin typeface="+mj-lt"/>
              </a:rPr>
              <a:t>CERT.LV can extend 90 days period</a:t>
            </a:r>
            <a:r>
              <a:rPr lang="en-US" sz="2800" b="0" dirty="0" smtClean="0">
                <a:latin typeface="+mj-lt"/>
              </a:rPr>
              <a:t>?</a:t>
            </a:r>
            <a:endParaRPr lang="lv-LV" sz="2800" b="0" dirty="0" smtClean="0">
              <a:latin typeface="+mj-lt"/>
            </a:endParaRPr>
          </a:p>
          <a:p>
            <a:pPr lvl="1" algn="l"/>
            <a:endParaRPr lang="en-US" sz="2400" b="0" dirty="0" smtClean="0">
              <a:latin typeface="+mj-lt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lv-LV" sz="2400" b="0" dirty="0" smtClean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lv-LV" sz="3200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69FFFEF0-3DB7-49C9-A3A5-253ED8085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8200"/>
            <a:ext cx="12192000" cy="615553"/>
          </a:xfrm>
        </p:spPr>
        <p:txBody>
          <a:bodyPr/>
          <a:lstStyle/>
          <a:p>
            <a:r>
              <a:rPr lang="en-US" dirty="0" smtClean="0"/>
              <a:t>Problems</a:t>
            </a:r>
            <a:r>
              <a:rPr lang="lv-LV" dirty="0" smtClean="0"/>
              <a:t> 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04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="" xmlns:a16="http://schemas.microsoft.com/office/drawing/2014/main" id="{F26413A9-95DF-4295-A4FF-886B4C5C26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096" y="1349936"/>
            <a:ext cx="9204858" cy="4706832"/>
          </a:xfrm>
        </p:spPr>
        <p:txBody>
          <a:bodyPr/>
          <a:lstStyle/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200" b="0" dirty="0" smtClean="0">
                <a:latin typeface="+mj-lt"/>
              </a:rPr>
              <a:t>Publishing </a:t>
            </a:r>
            <a:r>
              <a:rPr lang="en-US" sz="3200" b="0" dirty="0">
                <a:latin typeface="+mj-lt"/>
              </a:rPr>
              <a:t>– what to say/not to say in the law about it?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2800" b="0" dirty="0">
                <a:latin typeface="+mj-lt"/>
              </a:rPr>
              <a:t>Freedom of speech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2800" b="0" dirty="0">
                <a:latin typeface="+mj-lt"/>
              </a:rPr>
              <a:t>If you publish before «the time» you can get prosecuted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200" b="0" dirty="0">
                <a:latin typeface="+mj-lt"/>
              </a:rPr>
              <a:t>Criminal law – which clauses are related to the professional risk exception? 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2800" b="0" dirty="0">
                <a:latin typeface="+mj-lt"/>
              </a:rPr>
              <a:t>What about usage of automated systems?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2800" b="0" dirty="0">
                <a:latin typeface="+mj-lt"/>
              </a:rPr>
              <a:t>To prosecute 4 attributes of a criminal offence have to be present – including malicious, motivated intention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sz="2400" b="0" dirty="0" smtClean="0">
              <a:latin typeface="+mj-lt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lv-LV" sz="2400" b="0" dirty="0" smtClean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lv-LV" sz="3200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69FFFEF0-3DB7-49C9-A3A5-253ED8085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8200"/>
            <a:ext cx="12192000" cy="615553"/>
          </a:xfrm>
        </p:spPr>
        <p:txBody>
          <a:bodyPr/>
          <a:lstStyle/>
          <a:p>
            <a:r>
              <a:rPr lang="en-US" dirty="0" smtClean="0"/>
              <a:t>Problems</a:t>
            </a:r>
            <a:r>
              <a:rPr lang="lv-LV" dirty="0" smtClean="0"/>
              <a:t>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91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="" xmlns:a16="http://schemas.microsoft.com/office/drawing/2014/main" id="{F26413A9-95DF-4295-A4FF-886B4C5C26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095" y="1349936"/>
            <a:ext cx="10181579" cy="470683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 smtClean="0">
                <a:latin typeface="+mj-lt"/>
              </a:rPr>
              <a:t>Too detailed requirements from the </a:t>
            </a:r>
            <a:r>
              <a:rPr lang="en-US" sz="3200" b="0" dirty="0" smtClean="0">
                <a:latin typeface="+mj-lt"/>
              </a:rPr>
              <a:t>researcher</a:t>
            </a:r>
            <a:endParaRPr lang="lv-LV" sz="3200" b="0" dirty="0" smtClean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0" dirty="0" smtClean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 smtClean="0">
                <a:latin typeface="+mj-lt"/>
              </a:rPr>
              <a:t>Too cumbersome </a:t>
            </a:r>
            <a:r>
              <a:rPr lang="en-US" sz="3200" b="0" dirty="0" smtClean="0">
                <a:latin typeface="+mj-lt"/>
              </a:rPr>
              <a:t>process</a:t>
            </a:r>
            <a:endParaRPr lang="lv-LV" sz="3200" b="0" dirty="0" smtClean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0" dirty="0" smtClean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 smtClean="0">
                <a:latin typeface="+mj-lt"/>
              </a:rPr>
              <a:t>NO from law enforcement side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+mj-lt"/>
              </a:rPr>
              <a:t>Encouragement to hack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+mj-lt"/>
              </a:rPr>
              <a:t>Problem with anonymity (register of hackers?)</a:t>
            </a:r>
          </a:p>
          <a:p>
            <a:endParaRPr lang="en-US" sz="4000" b="0" dirty="0" smtClean="0">
              <a:latin typeface="+mj-lt"/>
            </a:endParaRPr>
          </a:p>
          <a:p>
            <a:pPr lvl="1" algn="l"/>
            <a:endParaRPr lang="lv-LV" sz="2400" b="0" dirty="0" smtClean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lv-LV" sz="3200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69FFFEF0-3DB7-49C9-A3A5-253ED8085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8200"/>
            <a:ext cx="12192000" cy="615553"/>
          </a:xfrm>
        </p:spPr>
        <p:txBody>
          <a:bodyPr/>
          <a:lstStyle/>
          <a:p>
            <a:r>
              <a:rPr lang="en-US" dirty="0" smtClean="0"/>
              <a:t>Proposal dropped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39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stomShape 1">
            <a:extLst>
              <a:ext uri="{FF2B5EF4-FFF2-40B4-BE49-F238E27FC236}">
                <a16:creationId xmlns="" xmlns:a16="http://schemas.microsoft.com/office/drawing/2014/main" id="{641312FD-E927-064F-8C23-6BB99295B3D5}"/>
              </a:ext>
            </a:extLst>
          </p:cNvPr>
          <p:cNvSpPr/>
          <p:nvPr/>
        </p:nvSpPr>
        <p:spPr>
          <a:xfrm>
            <a:off x="522190" y="1153560"/>
            <a:ext cx="4615867" cy="309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2800" b="1" strike="noStrike" spc="-1" dirty="0">
              <a:solidFill>
                <a:srgbClr val="FF5F2D"/>
              </a:solidFill>
              <a:uFill>
                <a:solidFill>
                  <a:srgbClr val="FFFFFF"/>
                </a:solidFill>
              </a:uFill>
              <a:latin typeface="Arial Narrow" panose="020B0606020202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3686B3-BAE6-E545-800C-81CA38AD6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095" y="1180800"/>
            <a:ext cx="6500849" cy="923330"/>
          </a:xfrm>
        </p:spPr>
        <p:txBody>
          <a:bodyPr/>
          <a:lstStyle/>
          <a:p>
            <a:r>
              <a:rPr lang="en-US" sz="6000" dirty="0" smtClean="0"/>
              <a:t>Latvia</a:t>
            </a:r>
            <a:r>
              <a:rPr lang="lv-LV" sz="6000" dirty="0" smtClean="0"/>
              <a:t> 2022-2023</a:t>
            </a:r>
            <a:endParaRPr lang="en-US" sz="6000" dirty="0"/>
          </a:p>
        </p:txBody>
      </p:sp>
      <p:sp>
        <p:nvSpPr>
          <p:cNvPr id="4" name="Subtitle 5">
            <a:extLst>
              <a:ext uri="{FF2B5EF4-FFF2-40B4-BE49-F238E27FC236}">
                <a16:creationId xmlns="" xmlns:a16="http://schemas.microsoft.com/office/drawing/2014/main" id="{45585288-3AC1-614D-B727-8322518F92F2}"/>
              </a:ext>
            </a:extLst>
          </p:cNvPr>
          <p:cNvSpPr txBox="1">
            <a:spLocks/>
          </p:cNvSpPr>
          <p:nvPr/>
        </p:nvSpPr>
        <p:spPr>
          <a:xfrm>
            <a:off x="578338" y="2697772"/>
            <a:ext cx="5517662" cy="3520154"/>
          </a:xfrm>
          <a:prstGeom prst="rect">
            <a:avLst/>
          </a:prstGeom>
        </p:spPr>
        <p:txBody>
          <a:bodyPr lIns="0" tIns="0" rIns="0" bIns="0"/>
          <a:lstStyle>
            <a:lvl1pPr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</a:lstStyle>
          <a:p>
            <a:r>
              <a:rPr lang="en-US" sz="2800" kern="0" dirty="0" smtClean="0">
                <a:solidFill>
                  <a:sysClr val="windowText" lastClr="000000"/>
                </a:solidFill>
                <a:latin typeface="+mj-lt"/>
              </a:rPr>
              <a:t>The second attempt with the CVD process</a:t>
            </a:r>
            <a:endParaRPr lang="en-US" sz="2800" kern="0" dirty="0">
              <a:solidFill>
                <a:sysClr val="windowText" lastClr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58104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2"/>
          <p:cNvSpPr/>
          <p:nvPr/>
        </p:nvSpPr>
        <p:spPr>
          <a:xfrm>
            <a:off x="5431074" y="6398343"/>
            <a:ext cx="10287324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6920009-EDA2-2740-8BD2-BB533F4C37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Different goal – to enable state institutions to participate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To promote CVD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To attract more international talent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No changes in the legislation (Informative report to the Cabinet of Ministers)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CERT.LV – </a:t>
            </a:r>
            <a:r>
              <a:rPr lang="en-US" dirty="0" smtClean="0"/>
              <a:t>coordinator </a:t>
            </a:r>
            <a:r>
              <a:rPr lang="en-US" dirty="0" smtClean="0"/>
              <a:t>and implementer 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8AFC2A-E615-664F-94CC-5F2FD619C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Setup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51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2"/>
          <p:cNvSpPr/>
          <p:nvPr/>
        </p:nvSpPr>
        <p:spPr>
          <a:xfrm>
            <a:off x="5431074" y="6398343"/>
            <a:ext cx="10287324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6920009-EDA2-2740-8BD2-BB533F4C37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Encouraged to participate (by </a:t>
            </a:r>
            <a:r>
              <a:rPr lang="en-US" sz="3200" dirty="0" err="1" smtClean="0">
                <a:latin typeface="+mj-lt"/>
              </a:rPr>
              <a:t>CoM</a:t>
            </a:r>
            <a:r>
              <a:rPr lang="en-US" sz="3200" dirty="0" smtClean="0">
                <a:latin typeface="+mj-lt"/>
              </a:rPr>
              <a:t>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SHOULD publish</a:t>
            </a:r>
          </a:p>
          <a:p>
            <a:pPr marL="914400" lvl="1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Resources available for testing (the </a:t>
            </a:r>
            <a:r>
              <a:rPr lang="en-US" sz="2800" dirty="0" err="1" smtClean="0">
                <a:latin typeface="+mj-lt"/>
              </a:rPr>
              <a:t>programme</a:t>
            </a:r>
            <a:r>
              <a:rPr lang="en-US" sz="2800" dirty="0" smtClean="0">
                <a:latin typeface="+mj-lt"/>
              </a:rPr>
              <a:t>)</a:t>
            </a:r>
          </a:p>
          <a:p>
            <a:pPr marL="914400" lvl="1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CVD contact information</a:t>
            </a:r>
          </a:p>
          <a:p>
            <a:pPr marL="914400" lvl="1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Limitations and specific requirements</a:t>
            </a:r>
            <a:endParaRPr lang="en-US" sz="2800" dirty="0" smtClean="0">
              <a:latin typeface="+mj-lt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MUST fix the problem</a:t>
            </a:r>
            <a:endParaRPr lang="en-US" sz="3200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8AFC2A-E615-664F-94CC-5F2FD619C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institutions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70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2"/>
          <p:cNvSpPr/>
          <p:nvPr/>
        </p:nvSpPr>
        <p:spPr>
          <a:xfrm>
            <a:off x="5431074" y="6398343"/>
            <a:ext cx="10287324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6920009-EDA2-2740-8BD2-BB533F4C37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Invited to participate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MUST follow the rules of the platform and each </a:t>
            </a:r>
            <a:r>
              <a:rPr lang="en-US" sz="3200" dirty="0" err="1" smtClean="0">
                <a:latin typeface="+mj-lt"/>
              </a:rPr>
              <a:t>programme</a:t>
            </a:r>
            <a:endParaRPr lang="en-US" sz="3200" dirty="0" smtClean="0">
              <a:latin typeface="+mj-lt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Receive help from CERT.LV to coordinate the problem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Can report anonymously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Can receive recognition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4000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8AFC2A-E615-664F-94CC-5F2FD619C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51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2"/>
          <p:cNvSpPr/>
          <p:nvPr/>
        </p:nvSpPr>
        <p:spPr>
          <a:xfrm>
            <a:off x="5431074" y="6398343"/>
            <a:ext cx="10287324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6920009-EDA2-2740-8BD2-BB533F4C37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The main coordinator of the process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Evaluating the report – TRUE/FALSE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Coordinating with institutions, researchers, third parties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CVEs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Recognition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Providing the platform for collaboration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lv-LV" sz="3200" dirty="0" smtClean="0">
              <a:latin typeface="+mj-lt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4000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8AFC2A-E615-664F-94CC-5F2FD619C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CERT.LV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8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2"/>
          <p:cNvSpPr/>
          <p:nvPr/>
        </p:nvSpPr>
        <p:spPr>
          <a:xfrm>
            <a:off x="5431074" y="6398343"/>
            <a:ext cx="10287324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6920009-EDA2-2740-8BD2-BB533F4C37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571" y="1054661"/>
            <a:ext cx="11089660" cy="4706832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Launched March 2023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Participants – 22 (20 </a:t>
            </a:r>
            <a:r>
              <a:rPr lang="en-US" dirty="0" err="1" smtClean="0">
                <a:latin typeface="+mj-lt"/>
              </a:rPr>
              <a:t>organisations</a:t>
            </a:r>
            <a:r>
              <a:rPr lang="en-US" dirty="0" smtClean="0">
                <a:latin typeface="+mj-lt"/>
              </a:rPr>
              <a:t>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Registered 20 </a:t>
            </a:r>
            <a:r>
              <a:rPr lang="en-US" dirty="0" err="1" smtClean="0">
                <a:latin typeface="+mj-lt"/>
              </a:rPr>
              <a:t>programmes</a:t>
            </a:r>
            <a:r>
              <a:rPr lang="en-US" dirty="0" smtClean="0">
                <a:latin typeface="+mj-lt"/>
              </a:rPr>
              <a:t> (only 2 active so far)</a:t>
            </a:r>
          </a:p>
          <a:p>
            <a:pPr marL="914400" lvl="1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18 need more info before publishing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Security researchers  - 28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Vulnerabilities received so far</a:t>
            </a:r>
          </a:p>
          <a:p>
            <a:pPr marL="914400" lvl="1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4 - about cvd.cert.lv</a:t>
            </a:r>
          </a:p>
          <a:p>
            <a:pPr marL="914400" lvl="1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5 – regarding other </a:t>
            </a:r>
            <a:r>
              <a:rPr lang="en-US" sz="2800" dirty="0" err="1" smtClean="0">
                <a:latin typeface="+mj-lt"/>
              </a:rPr>
              <a:t>organisations</a:t>
            </a:r>
            <a:endParaRPr lang="en-US" sz="2800" dirty="0" smtClean="0">
              <a:latin typeface="+mj-lt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lv-LV" sz="3200" dirty="0" smtClean="0">
              <a:latin typeface="+mj-lt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latin typeface="+mj-lt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lv-LV" sz="3200" dirty="0" smtClean="0">
              <a:latin typeface="+mj-lt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4000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8AFC2A-E615-664F-94CC-5F2FD619C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/>
              <a:t>c</a:t>
            </a:r>
            <a:r>
              <a:rPr lang="lv-LV" dirty="0" err="1" smtClean="0"/>
              <a:t>vd.cert.lv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57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stomShape 1">
            <a:extLst>
              <a:ext uri="{FF2B5EF4-FFF2-40B4-BE49-F238E27FC236}">
                <a16:creationId xmlns="" xmlns:a16="http://schemas.microsoft.com/office/drawing/2014/main" id="{641312FD-E927-064F-8C23-6BB99295B3D5}"/>
              </a:ext>
            </a:extLst>
          </p:cNvPr>
          <p:cNvSpPr/>
          <p:nvPr/>
        </p:nvSpPr>
        <p:spPr>
          <a:xfrm>
            <a:off x="522190" y="1153560"/>
            <a:ext cx="4615867" cy="309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2800" b="1" strike="noStrike" spc="-1" dirty="0">
              <a:solidFill>
                <a:srgbClr val="FF5F2D"/>
              </a:solidFill>
              <a:uFill>
                <a:solidFill>
                  <a:srgbClr val="FFFFFF"/>
                </a:solidFill>
              </a:uFill>
              <a:latin typeface="Arial Narrow" panose="020B0606020202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3686B3-BAE6-E545-800C-81CA38AD6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095" y="1180800"/>
            <a:ext cx="6500849" cy="923330"/>
          </a:xfrm>
        </p:spPr>
        <p:txBody>
          <a:bodyPr/>
          <a:lstStyle/>
          <a:p>
            <a:r>
              <a:rPr lang="en-US" sz="6000" dirty="0" smtClean="0"/>
              <a:t>The </a:t>
            </a:r>
            <a:r>
              <a:rPr lang="en-US" dirty="0" smtClean="0"/>
              <a:t>L</a:t>
            </a:r>
            <a:r>
              <a:rPr lang="en-US" sz="6000" dirty="0" smtClean="0"/>
              <a:t>andscape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133365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69FFFEF0-3DB7-49C9-A3A5-253ED8085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8200"/>
            <a:ext cx="12192000" cy="61555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lv-LV" dirty="0" smtClean="0"/>
              <a:t>CVD </a:t>
            </a:r>
            <a:r>
              <a:rPr lang="en-US" dirty="0" smtClean="0"/>
              <a:t>Platform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EBDAB7F-A40C-42DD-8632-9A683419F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44" y="1183587"/>
            <a:ext cx="1934676" cy="2047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9F2109F-10B5-4C03-9B7F-A1323F05C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376" y="1120927"/>
            <a:ext cx="8308414" cy="479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6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69FFFEF0-3DB7-49C9-A3A5-253ED8085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8200"/>
            <a:ext cx="12192000" cy="615553"/>
          </a:xfrm>
        </p:spPr>
        <p:txBody>
          <a:bodyPr/>
          <a:lstStyle/>
          <a:p>
            <a:r>
              <a:rPr lang="en-US" dirty="0" smtClean="0"/>
              <a:t>Vulnerability report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70F8089-75CA-440F-A022-2866EB384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324" y="1248396"/>
            <a:ext cx="10487025" cy="436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1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470FB5AC-340F-413D-8AE6-D5B66444C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7219711-4CA8-4834-A276-42E6063A6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75" y="1040681"/>
            <a:ext cx="10120312" cy="536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50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98951876-D828-4EBF-BC9E-FB6D7D6EF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2487"/>
            <a:ext cx="12192000" cy="615553"/>
          </a:xfrm>
        </p:spPr>
        <p:txBody>
          <a:bodyPr/>
          <a:lstStyle/>
          <a:p>
            <a:r>
              <a:rPr lang="lv-LV" sz="4000" b="1" dirty="0"/>
              <a:t>FAQ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4F9CA78-63FB-4843-9731-E1A748A14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792" y="874396"/>
            <a:ext cx="8956674" cy="537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7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B281CE3E-6BC1-4050-9193-6FF12CE10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Published </a:t>
            </a:r>
            <a:r>
              <a:rPr lang="en-US" dirty="0" err="1" smtClean="0"/>
              <a:t>programmes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C890E25-6F29-4FBB-98AD-78E2A5ABB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463" y="1076334"/>
            <a:ext cx="7424738" cy="559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21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A58A3F-C041-483C-8C3C-A08167270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0179"/>
            <a:ext cx="12192000" cy="615553"/>
          </a:xfrm>
        </p:spPr>
        <p:txBody>
          <a:bodyPr/>
          <a:lstStyle/>
          <a:p>
            <a:r>
              <a:rPr lang="en-US" dirty="0" smtClean="0"/>
              <a:t>Info about the </a:t>
            </a:r>
            <a:r>
              <a:rPr lang="en-US" dirty="0" err="1" smtClean="0"/>
              <a:t>programme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A77D10E-6E90-427F-831B-5348EE734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025" y="1004275"/>
            <a:ext cx="9829800" cy="515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91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2"/>
          <p:cNvSpPr/>
          <p:nvPr/>
        </p:nvSpPr>
        <p:spPr>
          <a:xfrm>
            <a:off x="5431074" y="6398343"/>
            <a:ext cx="10287324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6920009-EDA2-2740-8BD2-BB533F4C37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046" y="987986"/>
            <a:ext cx="11089660" cy="4706832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Platform development takes time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Next steps</a:t>
            </a:r>
          </a:p>
          <a:p>
            <a:pPr marL="914400" lvl="1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Design and features</a:t>
            </a:r>
          </a:p>
          <a:p>
            <a:pPr marL="914400" lvl="1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Promotion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Constituency is not very motivated to register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Researchers are more motivated, but what about the recognition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Who will process the reports @ CERT.LV?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Such project needs a dedicated admin/project manager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The name...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4000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8AFC2A-E615-664F-94CC-5F2FD619C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Status and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64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86"/>
            <a:ext cx="10287000" cy="6858000"/>
          </a:xfrm>
          <a:prstGeom prst="rect">
            <a:avLst/>
          </a:prstGeom>
        </p:spPr>
      </p:pic>
      <p:sp>
        <p:nvSpPr>
          <p:cNvPr id="31" name="Isosceles Triangle 10"/>
          <p:cNvSpPr/>
          <p:nvPr/>
        </p:nvSpPr>
        <p:spPr bwMode="auto">
          <a:xfrm>
            <a:off x="6565630" y="-12971"/>
            <a:ext cx="5645825" cy="6870970"/>
          </a:xfrm>
          <a:custGeom>
            <a:avLst/>
            <a:gdLst>
              <a:gd name="connsiteX0" fmla="*/ 0 w 7087377"/>
              <a:gd name="connsiteY0" fmla="*/ 10631079 h 10631079"/>
              <a:gd name="connsiteX1" fmla="*/ 3543689 w 7087377"/>
              <a:gd name="connsiteY1" fmla="*/ 0 h 10631079"/>
              <a:gd name="connsiteX2" fmla="*/ 7087377 w 7087377"/>
              <a:gd name="connsiteY2" fmla="*/ 10631079 h 10631079"/>
              <a:gd name="connsiteX3" fmla="*/ 0 w 7087377"/>
              <a:gd name="connsiteY3" fmla="*/ 10631079 h 10631079"/>
              <a:gd name="connsiteX0" fmla="*/ 0 w 6013489"/>
              <a:gd name="connsiteY0" fmla="*/ 10631079 h 10631079"/>
              <a:gd name="connsiteX1" fmla="*/ 3543689 w 6013489"/>
              <a:gd name="connsiteY1" fmla="*/ 0 h 10631079"/>
              <a:gd name="connsiteX2" fmla="*/ 6013489 w 6013489"/>
              <a:gd name="connsiteY2" fmla="*/ 19786 h 10631079"/>
              <a:gd name="connsiteX3" fmla="*/ 0 w 6013489"/>
              <a:gd name="connsiteY3" fmla="*/ 10631079 h 10631079"/>
              <a:gd name="connsiteX0" fmla="*/ 0 w 4758847"/>
              <a:gd name="connsiteY0" fmla="*/ 6941581 h 6941581"/>
              <a:gd name="connsiteX1" fmla="*/ 2289047 w 4758847"/>
              <a:gd name="connsiteY1" fmla="*/ 0 h 6941581"/>
              <a:gd name="connsiteX2" fmla="*/ 4758847 w 4758847"/>
              <a:gd name="connsiteY2" fmla="*/ 19786 h 6941581"/>
              <a:gd name="connsiteX3" fmla="*/ 0 w 4758847"/>
              <a:gd name="connsiteY3" fmla="*/ 6941581 h 6941581"/>
              <a:gd name="connsiteX0" fmla="*/ 0 w 4758847"/>
              <a:gd name="connsiteY0" fmla="*/ 6941581 h 6941581"/>
              <a:gd name="connsiteX1" fmla="*/ 2289047 w 4758847"/>
              <a:gd name="connsiteY1" fmla="*/ 0 h 6941581"/>
              <a:gd name="connsiteX2" fmla="*/ 4758847 w 4758847"/>
              <a:gd name="connsiteY2" fmla="*/ 19786 h 6941581"/>
              <a:gd name="connsiteX3" fmla="*/ 2317899 w 4758847"/>
              <a:gd name="connsiteY3" fmla="*/ 3540642 h 6941581"/>
              <a:gd name="connsiteX4" fmla="*/ 0 w 4758847"/>
              <a:gd name="connsiteY4" fmla="*/ 6941581 h 6941581"/>
              <a:gd name="connsiteX0" fmla="*/ 0 w 4758847"/>
              <a:gd name="connsiteY0" fmla="*/ 6941581 h 6941581"/>
              <a:gd name="connsiteX1" fmla="*/ 2289047 w 4758847"/>
              <a:gd name="connsiteY1" fmla="*/ 0 h 6941581"/>
              <a:gd name="connsiteX2" fmla="*/ 4758847 w 4758847"/>
              <a:gd name="connsiteY2" fmla="*/ 19786 h 6941581"/>
              <a:gd name="connsiteX3" fmla="*/ 4742123 w 4758847"/>
              <a:gd name="connsiteY3" fmla="*/ 6932428 h 6941581"/>
              <a:gd name="connsiteX4" fmla="*/ 0 w 4758847"/>
              <a:gd name="connsiteY4" fmla="*/ 6941581 h 6941581"/>
              <a:gd name="connsiteX0" fmla="*/ 0 w 4907703"/>
              <a:gd name="connsiteY0" fmla="*/ 6941581 h 6941581"/>
              <a:gd name="connsiteX1" fmla="*/ 2289047 w 4907703"/>
              <a:gd name="connsiteY1" fmla="*/ 0 h 6941581"/>
              <a:gd name="connsiteX2" fmla="*/ 4907703 w 4907703"/>
              <a:gd name="connsiteY2" fmla="*/ 19786 h 6941581"/>
              <a:gd name="connsiteX3" fmla="*/ 4742123 w 4907703"/>
              <a:gd name="connsiteY3" fmla="*/ 6932428 h 6941581"/>
              <a:gd name="connsiteX4" fmla="*/ 0 w 4907703"/>
              <a:gd name="connsiteY4" fmla="*/ 6941581 h 6941581"/>
              <a:gd name="connsiteX0" fmla="*/ 0 w 4923657"/>
              <a:gd name="connsiteY0" fmla="*/ 6941581 h 6943060"/>
              <a:gd name="connsiteX1" fmla="*/ 2289047 w 4923657"/>
              <a:gd name="connsiteY1" fmla="*/ 0 h 6943060"/>
              <a:gd name="connsiteX2" fmla="*/ 4907703 w 4923657"/>
              <a:gd name="connsiteY2" fmla="*/ 19786 h 6943060"/>
              <a:gd name="connsiteX3" fmla="*/ 4922877 w 4923657"/>
              <a:gd name="connsiteY3" fmla="*/ 6943060 h 6943060"/>
              <a:gd name="connsiteX4" fmla="*/ 0 w 4923657"/>
              <a:gd name="connsiteY4" fmla="*/ 6941581 h 6943060"/>
              <a:gd name="connsiteX0" fmla="*/ 0 w 4923657"/>
              <a:gd name="connsiteY0" fmla="*/ 6935402 h 6936881"/>
              <a:gd name="connsiteX1" fmla="*/ 2289047 w 4923657"/>
              <a:gd name="connsiteY1" fmla="*/ 0 h 6936881"/>
              <a:gd name="connsiteX2" fmla="*/ 4907703 w 4923657"/>
              <a:gd name="connsiteY2" fmla="*/ 13607 h 6936881"/>
              <a:gd name="connsiteX3" fmla="*/ 4922877 w 4923657"/>
              <a:gd name="connsiteY3" fmla="*/ 6936881 h 6936881"/>
              <a:gd name="connsiteX4" fmla="*/ 0 w 4923657"/>
              <a:gd name="connsiteY4" fmla="*/ 6935402 h 6936881"/>
              <a:gd name="connsiteX0" fmla="*/ 0 w 4923657"/>
              <a:gd name="connsiteY0" fmla="*/ 6923045 h 6924524"/>
              <a:gd name="connsiteX1" fmla="*/ 2289047 w 4923657"/>
              <a:gd name="connsiteY1" fmla="*/ 0 h 6924524"/>
              <a:gd name="connsiteX2" fmla="*/ 4907703 w 4923657"/>
              <a:gd name="connsiteY2" fmla="*/ 1250 h 6924524"/>
              <a:gd name="connsiteX3" fmla="*/ 4922877 w 4923657"/>
              <a:gd name="connsiteY3" fmla="*/ 6924524 h 6924524"/>
              <a:gd name="connsiteX4" fmla="*/ 0 w 4923657"/>
              <a:gd name="connsiteY4" fmla="*/ 6923045 h 6924524"/>
              <a:gd name="connsiteX0" fmla="*/ 0 w 5269653"/>
              <a:gd name="connsiteY0" fmla="*/ 6923045 h 6924524"/>
              <a:gd name="connsiteX1" fmla="*/ 2289047 w 5269653"/>
              <a:gd name="connsiteY1" fmla="*/ 0 h 6924524"/>
              <a:gd name="connsiteX2" fmla="*/ 5269653 w 5269653"/>
              <a:gd name="connsiteY2" fmla="*/ 1250 h 6924524"/>
              <a:gd name="connsiteX3" fmla="*/ 4922877 w 5269653"/>
              <a:gd name="connsiteY3" fmla="*/ 6924524 h 6924524"/>
              <a:gd name="connsiteX4" fmla="*/ 0 w 5269653"/>
              <a:gd name="connsiteY4" fmla="*/ 6923045 h 6924524"/>
              <a:gd name="connsiteX0" fmla="*/ 0 w 5276452"/>
              <a:gd name="connsiteY0" fmla="*/ 6923045 h 6924524"/>
              <a:gd name="connsiteX1" fmla="*/ 2289047 w 5276452"/>
              <a:gd name="connsiteY1" fmla="*/ 0 h 6924524"/>
              <a:gd name="connsiteX2" fmla="*/ 5269653 w 5276452"/>
              <a:gd name="connsiteY2" fmla="*/ 1250 h 6924524"/>
              <a:gd name="connsiteX3" fmla="*/ 5275302 w 5276452"/>
              <a:gd name="connsiteY3" fmla="*/ 6924524 h 6924524"/>
              <a:gd name="connsiteX4" fmla="*/ 0 w 5276452"/>
              <a:gd name="connsiteY4" fmla="*/ 6923045 h 6924524"/>
              <a:gd name="connsiteX0" fmla="*/ 0 w 5276452"/>
              <a:gd name="connsiteY0" fmla="*/ 6923045 h 6924524"/>
              <a:gd name="connsiteX1" fmla="*/ 2289047 w 5276452"/>
              <a:gd name="connsiteY1" fmla="*/ 0 h 6924524"/>
              <a:gd name="connsiteX2" fmla="*/ 5269653 w 5276452"/>
              <a:gd name="connsiteY2" fmla="*/ 1250 h 6924524"/>
              <a:gd name="connsiteX3" fmla="*/ 5275302 w 5276452"/>
              <a:gd name="connsiteY3" fmla="*/ 6924524 h 6924524"/>
              <a:gd name="connsiteX4" fmla="*/ 0 w 5276452"/>
              <a:gd name="connsiteY4" fmla="*/ 6923045 h 6924524"/>
              <a:gd name="connsiteX0" fmla="*/ 0 w 5269653"/>
              <a:gd name="connsiteY0" fmla="*/ 6923045 h 6924524"/>
              <a:gd name="connsiteX1" fmla="*/ 2289047 w 5269653"/>
              <a:gd name="connsiteY1" fmla="*/ 0 h 6924524"/>
              <a:gd name="connsiteX2" fmla="*/ 5269653 w 5269653"/>
              <a:gd name="connsiteY2" fmla="*/ 1250 h 6924524"/>
              <a:gd name="connsiteX3" fmla="*/ 5256252 w 5269653"/>
              <a:gd name="connsiteY3" fmla="*/ 6924524 h 6924524"/>
              <a:gd name="connsiteX4" fmla="*/ 0 w 5269653"/>
              <a:gd name="connsiteY4" fmla="*/ 6923045 h 6924524"/>
              <a:gd name="connsiteX0" fmla="*/ 0 w 5761308"/>
              <a:gd name="connsiteY0" fmla="*/ 6909949 h 6924524"/>
              <a:gd name="connsiteX1" fmla="*/ 2780702 w 5761308"/>
              <a:gd name="connsiteY1" fmla="*/ 0 h 6924524"/>
              <a:gd name="connsiteX2" fmla="*/ 5761308 w 5761308"/>
              <a:gd name="connsiteY2" fmla="*/ 1250 h 6924524"/>
              <a:gd name="connsiteX3" fmla="*/ 5747907 w 5761308"/>
              <a:gd name="connsiteY3" fmla="*/ 6924524 h 6924524"/>
              <a:gd name="connsiteX4" fmla="*/ 0 w 5761308"/>
              <a:gd name="connsiteY4" fmla="*/ 6909949 h 6924524"/>
              <a:gd name="connsiteX0" fmla="*/ 0 w 5761308"/>
              <a:gd name="connsiteY0" fmla="*/ 6923045 h 6937620"/>
              <a:gd name="connsiteX1" fmla="*/ 2366677 w 5761308"/>
              <a:gd name="connsiteY1" fmla="*/ 0 h 6937620"/>
              <a:gd name="connsiteX2" fmla="*/ 5761308 w 5761308"/>
              <a:gd name="connsiteY2" fmla="*/ 14346 h 6937620"/>
              <a:gd name="connsiteX3" fmla="*/ 5747907 w 5761308"/>
              <a:gd name="connsiteY3" fmla="*/ 6937620 h 6937620"/>
              <a:gd name="connsiteX4" fmla="*/ 0 w 5761308"/>
              <a:gd name="connsiteY4" fmla="*/ 6923045 h 6937620"/>
              <a:gd name="connsiteX0" fmla="*/ 0 w 5631925"/>
              <a:gd name="connsiteY0" fmla="*/ 6923045 h 6937620"/>
              <a:gd name="connsiteX1" fmla="*/ 2237294 w 5631925"/>
              <a:gd name="connsiteY1" fmla="*/ 0 h 6937620"/>
              <a:gd name="connsiteX2" fmla="*/ 5631925 w 5631925"/>
              <a:gd name="connsiteY2" fmla="*/ 14346 h 6937620"/>
              <a:gd name="connsiteX3" fmla="*/ 5618524 w 5631925"/>
              <a:gd name="connsiteY3" fmla="*/ 6937620 h 6937620"/>
              <a:gd name="connsiteX4" fmla="*/ 0 w 5631925"/>
              <a:gd name="connsiteY4" fmla="*/ 6923045 h 693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1925" h="6937620">
                <a:moveTo>
                  <a:pt x="0" y="6923045"/>
                </a:moveTo>
                <a:lnTo>
                  <a:pt x="2237294" y="0"/>
                </a:lnTo>
                <a:lnTo>
                  <a:pt x="5631925" y="14346"/>
                </a:lnTo>
                <a:cubicBezTo>
                  <a:pt x="5626350" y="2318560"/>
                  <a:pt x="5624099" y="4633406"/>
                  <a:pt x="5618524" y="6937620"/>
                </a:cubicBezTo>
                <a:lnTo>
                  <a:pt x="0" y="6923045"/>
                </a:lnTo>
                <a:close/>
              </a:path>
            </a:pathLst>
          </a:cu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lv-LV" b="1">
              <a:noFill/>
              <a:latin typeface="Arial" charset="0"/>
              <a:cs typeface="Arial" charset="0"/>
            </a:endParaRPr>
          </a:p>
        </p:txBody>
      </p:sp>
      <p:sp>
        <p:nvSpPr>
          <p:cNvPr id="32" name="Rectangle 14"/>
          <p:cNvSpPr txBox="1">
            <a:spLocks noChangeArrowheads="1"/>
          </p:cNvSpPr>
          <p:nvPr/>
        </p:nvSpPr>
        <p:spPr bwMode="auto">
          <a:xfrm>
            <a:off x="7865269" y="4435475"/>
            <a:ext cx="3875087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lv-LV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b</a:t>
            </a:r>
            <a:r>
              <a:rPr lang="lv-LV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aiba.kaskina</a:t>
            </a:r>
            <a:r>
              <a:rPr lang="en-GB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@cert.lv</a:t>
            </a:r>
            <a:endParaRPr lang="en-GB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r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b="1" dirty="0">
                <a:solidFill>
                  <a:schemeClr val="bg1"/>
                </a:solidFill>
                <a:latin typeface="Arial Narrow" panose="020B0606020202030204" pitchFamily="34" charset="0"/>
              </a:rPr>
              <a:t>http</a:t>
            </a:r>
            <a:r>
              <a:rPr lang="lv-LV" b="1" dirty="0">
                <a:solidFill>
                  <a:schemeClr val="bg1"/>
                </a:solidFill>
                <a:latin typeface="Arial Narrow" panose="020B0606020202030204" pitchFamily="34" charset="0"/>
              </a:rPr>
              <a:t>s</a:t>
            </a:r>
            <a:r>
              <a:rPr lang="en-GB" b="1" dirty="0">
                <a:solidFill>
                  <a:schemeClr val="bg1"/>
                </a:solidFill>
                <a:latin typeface="Arial Narrow" panose="020B0606020202030204" pitchFamily="34" charset="0"/>
              </a:rPr>
              <a:t>://</a:t>
            </a:r>
            <a:r>
              <a:rPr lang="en-GB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www.cert.lv</a:t>
            </a:r>
            <a:endParaRPr lang="en-GB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Rectangle 12"/>
          <p:cNvSpPr txBox="1">
            <a:spLocks noChangeArrowheads="1"/>
          </p:cNvSpPr>
          <p:nvPr/>
        </p:nvSpPr>
        <p:spPr bwMode="auto">
          <a:xfrm>
            <a:off x="7085806" y="2495552"/>
            <a:ext cx="4654550" cy="83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lv-LV" sz="5600" b="1" dirty="0">
                <a:solidFill>
                  <a:schemeClr val="bg1"/>
                </a:solidFill>
                <a:latin typeface="Bell Gothic Black" panose="020B0706020202020204" pitchFamily="34" charset="-70"/>
              </a:rPr>
              <a:t>Thank </a:t>
            </a:r>
          </a:p>
          <a:p>
            <a:pPr algn="r" eaLnBrk="1" hangingPunct="1">
              <a:lnSpc>
                <a:spcPct val="90000"/>
              </a:lnSpc>
            </a:pPr>
            <a:r>
              <a:rPr lang="lv-LV" sz="5600" b="1" dirty="0">
                <a:solidFill>
                  <a:schemeClr val="bg1"/>
                </a:solidFill>
                <a:latin typeface="Bell Gothic Black" panose="020B0706020202020204" pitchFamily="34" charset="-70"/>
              </a:rPr>
              <a:t>you!</a:t>
            </a:r>
            <a:endParaRPr lang="en-GB" sz="5600" b="1" dirty="0">
              <a:solidFill>
                <a:schemeClr val="bg1"/>
              </a:solidFill>
              <a:latin typeface="Bell Gothic Black" panose="020B0706020202020204" pitchFamily="34" charset="-70"/>
            </a:endParaRPr>
          </a:p>
        </p:txBody>
      </p:sp>
      <p:sp>
        <p:nvSpPr>
          <p:cNvPr id="34" name="Rectangle 14"/>
          <p:cNvSpPr txBox="1">
            <a:spLocks noChangeArrowheads="1"/>
          </p:cNvSpPr>
          <p:nvPr/>
        </p:nvSpPr>
        <p:spPr bwMode="auto">
          <a:xfrm>
            <a:off x="8194675" y="5851525"/>
            <a:ext cx="1435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certlv</a:t>
            </a:r>
            <a:endParaRPr lang="en-GB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5" name="Picture 13"/>
          <p:cNvPicPr>
            <a:picLocks noChangeAspect="1"/>
          </p:cNvPicPr>
          <p:nvPr/>
        </p:nvPicPr>
        <p:blipFill>
          <a:blip r:embed="rId3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5932488"/>
            <a:ext cx="420688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4"/>
          <p:cNvPicPr>
            <a:picLocks noChangeAspect="1"/>
          </p:cNvPicPr>
          <p:nvPr/>
        </p:nvPicPr>
        <p:blipFill>
          <a:blip r:embed="rId4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509" y="58896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14"/>
          <p:cNvSpPr txBox="1">
            <a:spLocks noChangeArrowheads="1"/>
          </p:cNvSpPr>
          <p:nvPr/>
        </p:nvSpPr>
        <p:spPr bwMode="auto">
          <a:xfrm>
            <a:off x="10717397" y="5851525"/>
            <a:ext cx="1635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certlv</a:t>
            </a:r>
            <a:endParaRPr lang="en-GB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3" y="264571"/>
            <a:ext cx="1498072" cy="57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6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3EAA85AB-0680-47B6-B533-EE5DDE503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8200"/>
            <a:ext cx="12192000" cy="615553"/>
          </a:xfrm>
        </p:spPr>
        <p:txBody>
          <a:bodyPr/>
          <a:lstStyle/>
          <a:p>
            <a:r>
              <a:rPr lang="en-US" dirty="0" smtClean="0"/>
              <a:t>The Landscape</a:t>
            </a:r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93684550-446E-4D6C-A44E-38C0F87EFDE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58176" y="1000893"/>
            <a:ext cx="9985974" cy="600678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lv-LV" sz="3200" b="0" dirty="0" smtClean="0"/>
              <a:t>Coordinated Vulnerability Disclosure = (?) Responsible Vulnerability Disclosure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lv-LV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Players</a:t>
            </a:r>
          </a:p>
          <a:p>
            <a:pPr marL="800100" lvl="1" indent="-3429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lv-LV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Cybersecurity researchers / hackers?</a:t>
            </a:r>
          </a:p>
          <a:p>
            <a:pPr marL="800100" lvl="1" indent="-3429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lv-LV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owners, companies</a:t>
            </a:r>
          </a:p>
          <a:p>
            <a:pPr marL="800100" lvl="1" indent="-3429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lv-LV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Cybersecurity community, product users</a:t>
            </a:r>
          </a:p>
          <a:p>
            <a:pPr marL="800100" lvl="1" indent="-3429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lv-LV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CERTs</a:t>
            </a:r>
          </a:p>
          <a:p>
            <a:pPr marL="800100" lvl="1" indent="-3429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lv-LV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Governments/ Law Enforcement</a:t>
            </a:r>
          </a:p>
          <a:p>
            <a:pPr marL="800100" lvl="1" indent="-3429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lv-LV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Underground</a:t>
            </a:r>
            <a:r>
              <a:rPr kumimoji="0" lang="en-US" altLang="lv-LV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/ black market</a:t>
            </a:r>
          </a:p>
          <a:p>
            <a:pPr marL="342900" indent="-34290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lv-LV" sz="3200" b="0" baseline="0" dirty="0" smtClean="0"/>
              <a:t>Legislation</a:t>
            </a:r>
          </a:p>
          <a:p>
            <a:pPr marL="342900" indent="-34290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lv-LV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Cooperation</a:t>
            </a:r>
          </a:p>
          <a:p>
            <a:pPr marL="342900" indent="-34290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lv-LV" sz="3200" b="0" baseline="0" dirty="0" smtClean="0"/>
              <a:t>Bug bounty platforms and </a:t>
            </a:r>
            <a:r>
              <a:rPr lang="en-US" altLang="lv-LV" sz="3200" b="0" baseline="0" dirty="0" err="1" smtClean="0"/>
              <a:t>programmes</a:t>
            </a:r>
            <a:endParaRPr kumimoji="0" lang="en-US" altLang="lv-LV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800100" lvl="1" indent="-3429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en-US" altLang="lv-LV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22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3EAA85AB-0680-47B6-B533-EE5DDE503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000"/>
            <a:ext cx="12192000" cy="615553"/>
          </a:xfrm>
        </p:spPr>
        <p:txBody>
          <a:bodyPr/>
          <a:lstStyle/>
          <a:p>
            <a:r>
              <a:rPr lang="lv-LV" dirty="0" err="1" smtClean="0"/>
              <a:t>HackerOne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39" y="969152"/>
            <a:ext cx="9270236" cy="523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3EAA85AB-0680-47B6-B533-EE5DDE503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000"/>
            <a:ext cx="12192000" cy="615553"/>
          </a:xfrm>
        </p:spPr>
        <p:txBody>
          <a:bodyPr/>
          <a:lstStyle/>
          <a:p>
            <a:r>
              <a:rPr lang="en-US" dirty="0" smtClean="0"/>
              <a:t>Open Bug Bounty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571" y="1016774"/>
            <a:ext cx="9539357" cy="535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5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stomShape 1">
            <a:extLst>
              <a:ext uri="{FF2B5EF4-FFF2-40B4-BE49-F238E27FC236}">
                <a16:creationId xmlns="" xmlns:a16="http://schemas.microsoft.com/office/drawing/2014/main" id="{641312FD-E927-064F-8C23-6BB99295B3D5}"/>
              </a:ext>
            </a:extLst>
          </p:cNvPr>
          <p:cNvSpPr/>
          <p:nvPr/>
        </p:nvSpPr>
        <p:spPr>
          <a:xfrm>
            <a:off x="522190" y="1153560"/>
            <a:ext cx="4615867" cy="309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2800" b="1" strike="noStrike" spc="-1" dirty="0">
              <a:solidFill>
                <a:srgbClr val="FF5F2D"/>
              </a:solidFill>
              <a:uFill>
                <a:solidFill>
                  <a:srgbClr val="FFFFFF"/>
                </a:solidFill>
              </a:uFill>
              <a:latin typeface="Arial Narrow" panose="020B0606020202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3686B3-BAE6-E545-800C-81CA38AD6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095" y="1180800"/>
            <a:ext cx="6500849" cy="923330"/>
          </a:xfrm>
        </p:spPr>
        <p:txBody>
          <a:bodyPr/>
          <a:lstStyle/>
          <a:p>
            <a:r>
              <a:rPr lang="en-US" sz="6000" dirty="0" smtClean="0"/>
              <a:t>Looking broader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7702545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2"/>
          <p:cNvSpPr/>
          <p:nvPr/>
        </p:nvSpPr>
        <p:spPr>
          <a:xfrm>
            <a:off x="5431074" y="6398343"/>
            <a:ext cx="10287324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6920009-EDA2-2740-8BD2-BB533F4C37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NIS2 directive – </a:t>
            </a:r>
            <a:r>
              <a:rPr lang="en-US" sz="3200" dirty="0">
                <a:latin typeface="+mj-lt"/>
              </a:rPr>
              <a:t>MS should take measures to facilitate </a:t>
            </a:r>
            <a:r>
              <a:rPr lang="en-US" sz="3200" dirty="0" smtClean="0">
                <a:latin typeface="+mj-lt"/>
              </a:rPr>
              <a:t>coordinated</a:t>
            </a:r>
            <a:r>
              <a:rPr lang="lv-LV" sz="3200" dirty="0" smtClean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vulnerability </a:t>
            </a:r>
            <a:r>
              <a:rPr lang="en-US" sz="3200" dirty="0">
                <a:latin typeface="+mj-lt"/>
              </a:rPr>
              <a:t>disclosure by establishing a relevant national policy - by 17 October 2024</a:t>
            </a:r>
            <a:endParaRPr lang="en-US" sz="3200" dirty="0" smtClean="0">
              <a:latin typeface="+mj-lt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ENISA publication «Developing National Vulnerabilities </a:t>
            </a:r>
            <a:r>
              <a:rPr lang="en-US" sz="3200" dirty="0" err="1" smtClean="0">
                <a:latin typeface="+mj-lt"/>
              </a:rPr>
              <a:t>Programmes</a:t>
            </a:r>
            <a:r>
              <a:rPr lang="en-US" sz="3200" dirty="0" smtClean="0">
                <a:latin typeface="+mj-lt"/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+mj-lt"/>
                <a:hlinkClick r:id="rId3"/>
              </a:rPr>
              <a:t>https</a:t>
            </a:r>
            <a:r>
              <a:rPr lang="en-US" sz="1600" dirty="0">
                <a:latin typeface="+mj-lt"/>
                <a:hlinkClick r:id="rId3"/>
              </a:rPr>
              <a:t>://</a:t>
            </a:r>
            <a:r>
              <a:rPr lang="en-US" sz="1600" dirty="0" smtClean="0">
                <a:latin typeface="+mj-lt"/>
                <a:hlinkClick r:id="rId3"/>
              </a:rPr>
              <a:t>www.enisa.europa.eu/news/coordinated-vulnerability-disclosure-towards-a-common-eu-approach</a:t>
            </a:r>
            <a:endParaRPr lang="lv-LV" sz="16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+mj-lt"/>
                <a:hlinkClick r:id="rId4"/>
              </a:rPr>
              <a:t>https://</a:t>
            </a:r>
            <a:r>
              <a:rPr lang="en-US" sz="1600" dirty="0" smtClean="0">
                <a:latin typeface="+mj-lt"/>
                <a:hlinkClick r:id="rId4"/>
              </a:rPr>
              <a:t>www.enisa.europa.eu/publications/developing-national-vulnerabilities-programmes</a:t>
            </a:r>
            <a:r>
              <a:rPr lang="lv-LV" sz="1600" dirty="0" smtClean="0">
                <a:latin typeface="+mj-lt"/>
              </a:rPr>
              <a:t> </a:t>
            </a:r>
            <a:endParaRPr lang="en-US" sz="1600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8AFC2A-E615-664F-94CC-5F2FD619C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53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2"/>
          <p:cNvSpPr/>
          <p:nvPr/>
        </p:nvSpPr>
        <p:spPr>
          <a:xfrm>
            <a:off x="5431074" y="6398343"/>
            <a:ext cx="10287324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990" y="234541"/>
            <a:ext cx="9006671" cy="63570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AED6EFF-9202-429D-82FA-D3E5B85BF04F}"/>
              </a:ext>
            </a:extLst>
          </p:cNvPr>
          <p:cNvSpPr/>
          <p:nvPr/>
        </p:nvSpPr>
        <p:spPr>
          <a:xfrm>
            <a:off x="384679" y="3721388"/>
            <a:ext cx="29776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dirty="0">
                <a:latin typeface="Bell Gothic Black"/>
              </a:rPr>
              <a:t>Coordinated Vulnerability Disclosure Policies in the EU </a:t>
            </a:r>
            <a:endParaRPr lang="lv-LV" sz="2700" b="1" dirty="0">
              <a:latin typeface="Bell Gothic Black"/>
            </a:endParaRPr>
          </a:p>
        </p:txBody>
      </p:sp>
    </p:spTree>
    <p:extLst>
      <p:ext uri="{BB962C8B-B14F-4D97-AF65-F5344CB8AC3E}">
        <p14:creationId xmlns:p14="http://schemas.microsoft.com/office/powerpoint/2010/main" val="415901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95ECB5C6-ED75-FC46-8D0D-00A64428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096" y="1180800"/>
            <a:ext cx="5542904" cy="738664"/>
          </a:xfrm>
        </p:spPr>
        <p:txBody>
          <a:bodyPr anchor="t"/>
          <a:lstStyle/>
          <a:p>
            <a:r>
              <a:rPr lang="en-US" sz="4800" dirty="0" smtClean="0"/>
              <a:t>Latvia 2016</a:t>
            </a:r>
            <a:endParaRPr lang="en-US" sz="4800" dirty="0"/>
          </a:p>
        </p:txBody>
      </p:sp>
      <p:sp>
        <p:nvSpPr>
          <p:cNvPr id="6" name="Subtitle 5">
            <a:extLst>
              <a:ext uri="{FF2B5EF4-FFF2-40B4-BE49-F238E27FC236}">
                <a16:creationId xmlns="" xmlns:a16="http://schemas.microsoft.com/office/drawing/2014/main" id="{45585288-3AC1-614D-B727-8322518F92F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59288" y="2566622"/>
            <a:ext cx="5517662" cy="3520154"/>
          </a:xfrm>
        </p:spPr>
        <p:txBody>
          <a:bodyPr/>
          <a:lstStyle/>
          <a:p>
            <a:r>
              <a:rPr lang="en-US" sz="2800" dirty="0" smtClean="0">
                <a:latin typeface="+mj-lt"/>
              </a:rPr>
              <a:t>The first attempt to put RDP in the law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7356</TotalTime>
  <Words>624</Words>
  <Application>Microsoft Office PowerPoint</Application>
  <PresentationFormat>Custom</PresentationFormat>
  <Paragraphs>146</Paragraphs>
  <Slides>27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Coordinated vulnerability disclosure process in Latvia – chapter II</vt:lpstr>
      <vt:lpstr>The Landscape</vt:lpstr>
      <vt:lpstr>The Landscape</vt:lpstr>
      <vt:lpstr>HackerOne</vt:lpstr>
      <vt:lpstr>Open Bug Bounty</vt:lpstr>
      <vt:lpstr>Looking broader</vt:lpstr>
      <vt:lpstr>European approach</vt:lpstr>
      <vt:lpstr>PowerPoint Presentation</vt:lpstr>
      <vt:lpstr>Latvia 2016</vt:lpstr>
      <vt:lpstr>RDP - 2016</vt:lpstr>
      <vt:lpstr>Problems (1)</vt:lpstr>
      <vt:lpstr>Problems (2)</vt:lpstr>
      <vt:lpstr>Proposal dropped</vt:lpstr>
      <vt:lpstr>Latvia 2022-2023</vt:lpstr>
      <vt:lpstr>The Setup</vt:lpstr>
      <vt:lpstr>State institutions</vt:lpstr>
      <vt:lpstr>Researchers</vt:lpstr>
      <vt:lpstr>CERT.LV</vt:lpstr>
      <vt:lpstr>cvd.cert.lv</vt:lpstr>
      <vt:lpstr>The CVD Platform</vt:lpstr>
      <vt:lpstr>Vulnerability report</vt:lpstr>
      <vt:lpstr>News</vt:lpstr>
      <vt:lpstr>FAQ</vt:lpstr>
      <vt:lpstr>Published programmes</vt:lpstr>
      <vt:lpstr>Info about the programme</vt:lpstr>
      <vt:lpstr>The Status and Issues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Matiss Kulis</dc:creator>
  <cp:lastModifiedBy>Baiba Kaskina</cp:lastModifiedBy>
  <cp:revision>355</cp:revision>
  <dcterms:created xsi:type="dcterms:W3CDTF">2016-09-28T12:50:11Z</dcterms:created>
  <dcterms:modified xsi:type="dcterms:W3CDTF">2023-05-23T17:32:13Z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Custom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20</vt:i4>
  </property>
</Properties>
</file>