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8" r:id="rId2"/>
    <p:sldId id="256" r:id="rId3"/>
    <p:sldId id="261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an Pikul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5"/>
    <p:restoredTop sz="86395"/>
  </p:normalViewPr>
  <p:slideViewPr>
    <p:cSldViewPr snapToGrid="0">
      <p:cViewPr>
        <p:scale>
          <a:sx n="127" d="100"/>
          <a:sy n="127" d="100"/>
        </p:scale>
        <p:origin x="74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052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1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6262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72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4"/>
            <a:ext cx="113608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sk" smtClean="0"/>
              <a:pPr/>
              <a:t>‹#›</a:t>
            </a:fld>
            <a:endParaRPr lang="sk"/>
          </a:p>
        </p:txBody>
      </p:sp>
      <p:sp>
        <p:nvSpPr>
          <p:cNvPr id="7" name="Pravouholník 6">
            <a:extLst>
              <a:ext uri="{FF2B5EF4-FFF2-40B4-BE49-F238E27FC236}">
                <a16:creationId xmlns:a16="http://schemas.microsoft.com/office/drawing/2014/main" id="{4E52BC3F-74E8-D147-A24D-BB5902B397DA}"/>
              </a:ext>
            </a:extLst>
          </p:cNvPr>
          <p:cNvSpPr/>
          <p:nvPr userDrawn="1"/>
        </p:nvSpPr>
        <p:spPr>
          <a:xfrm>
            <a:off x="312730" y="6410325"/>
            <a:ext cx="1492716" cy="3685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TLP:AMBER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bg>
      <p:bgPr>
        <a:solidFill>
          <a:srgbClr val="26262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21">
            <a:extLst>
              <a:ext uri="{FF2B5EF4-FFF2-40B4-BE49-F238E27FC236}">
                <a16:creationId xmlns:a16="http://schemas.microsoft.com/office/drawing/2014/main" id="{BB86DE93-6231-4048-A8F9-72E8327B23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2730" y="-603250"/>
            <a:ext cx="11664950" cy="1844675"/>
            <a:chOff x="724191" y="1710"/>
            <a:chExt cx="8425314" cy="1072964"/>
          </a:xfrm>
        </p:grpSpPr>
        <p:pic>
          <p:nvPicPr>
            <p:cNvPr id="15" name="Obrázok 19" descr="červená.jpg">
              <a:extLst>
                <a:ext uri="{FF2B5EF4-FFF2-40B4-BE49-F238E27FC236}">
                  <a16:creationId xmlns:a16="http://schemas.microsoft.com/office/drawing/2014/main" id="{0FBB32A4-5C6B-4545-9A7F-E0A9AA5A2D7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78" y="714674"/>
              <a:ext cx="252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ĺžnik 6">
              <a:extLst>
                <a:ext uri="{FF2B5EF4-FFF2-40B4-BE49-F238E27FC236}">
                  <a16:creationId xmlns:a16="http://schemas.microsoft.com/office/drawing/2014/main" id="{C050F5F9-6C7F-4D45-8CD9-E4584F80F7A3}"/>
                </a:ext>
              </a:extLst>
            </p:cNvPr>
            <p:cNvSpPr/>
            <p:nvPr/>
          </p:nvSpPr>
          <p:spPr>
            <a:xfrm>
              <a:off x="724191" y="1710"/>
              <a:ext cx="25225" cy="360117"/>
            </a:xfrm>
            <a:prstGeom prst="rect">
              <a:avLst/>
            </a:prstGeom>
            <a:solidFill>
              <a:srgbClr val="DEDED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20" name="Obdĺžnik 18">
              <a:extLst>
                <a:ext uri="{FF2B5EF4-FFF2-40B4-BE49-F238E27FC236}">
                  <a16:creationId xmlns:a16="http://schemas.microsoft.com/office/drawing/2014/main" id="{E3801144-824A-384B-83DC-A62FA27896D1}"/>
                </a:ext>
              </a:extLst>
            </p:cNvPr>
            <p:cNvSpPr/>
            <p:nvPr/>
          </p:nvSpPr>
          <p:spPr>
            <a:xfrm>
              <a:off x="725338" y="355364"/>
              <a:ext cx="8424167" cy="361040"/>
            </a:xfrm>
            <a:prstGeom prst="rect">
              <a:avLst/>
            </a:prstGeom>
            <a:solidFill>
              <a:srgbClr val="1E4E9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350" b="1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F5FD01-6E59-9A45-A11F-08BA45235299}"/>
              </a:ext>
            </a:extLst>
          </p:cNvPr>
          <p:cNvCxnSpPr/>
          <p:nvPr userDrawn="1"/>
        </p:nvCxnSpPr>
        <p:spPr>
          <a:xfrm>
            <a:off x="0" y="6410325"/>
            <a:ext cx="9844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>
            <a:extLst>
              <a:ext uri="{FF2B5EF4-FFF2-40B4-BE49-F238E27FC236}">
                <a16:creationId xmlns:a16="http://schemas.microsoft.com/office/drawing/2014/main" id="{E9EBE709-8B2B-064C-A663-C7E2405A1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6178550"/>
            <a:ext cx="1828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ástupný symbol päty 4">
            <a:extLst>
              <a:ext uri="{FF2B5EF4-FFF2-40B4-BE49-F238E27FC236}">
                <a16:creationId xmlns:a16="http://schemas.microsoft.com/office/drawing/2014/main" id="{61A70480-65C5-BB46-8FD2-3B08D6AD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0529" y="6410325"/>
            <a:ext cx="7585734" cy="368562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www.sk-cert.sk</a:t>
            </a:r>
            <a:endParaRPr lang="sk-SK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B64636-DA8D-3A46-AB8B-36E84560D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64" y="10800"/>
            <a:ext cx="2353666" cy="67166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CDD04C65-8015-F342-A27F-7CFC52CC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966"/>
            <a:ext cx="11360800" cy="763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A6EFB-D87F-0941-A8EA-4AEF1787A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241425"/>
            <a:ext cx="5574588" cy="4937125"/>
          </a:xfr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22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1800" baseline="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3EF354E-A6D7-264E-BC9D-67C864727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3163" y="1241425"/>
            <a:ext cx="5574588" cy="4937125"/>
          </a:xfr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22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1800" baseline="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6490DA-C896-4449-B0AD-113AB4FF62D0}"/>
              </a:ext>
            </a:extLst>
          </p:cNvPr>
          <p:cNvCxnSpPr/>
          <p:nvPr userDrawn="1"/>
        </p:nvCxnSpPr>
        <p:spPr>
          <a:xfrm>
            <a:off x="6127531" y="1241425"/>
            <a:ext cx="0" cy="4937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uholník 17">
            <a:extLst>
              <a:ext uri="{FF2B5EF4-FFF2-40B4-BE49-F238E27FC236}">
                <a16:creationId xmlns:a16="http://schemas.microsoft.com/office/drawing/2014/main" id="{6AD5893F-13B4-6F4D-AE92-61120E24F563}"/>
              </a:ext>
            </a:extLst>
          </p:cNvPr>
          <p:cNvSpPr/>
          <p:nvPr userDrawn="1"/>
        </p:nvSpPr>
        <p:spPr>
          <a:xfrm>
            <a:off x="312730" y="6410325"/>
            <a:ext cx="1492716" cy="3685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TLP:AMBER</a:t>
            </a:r>
          </a:p>
        </p:txBody>
      </p:sp>
    </p:spTree>
    <p:extLst>
      <p:ext uri="{BB962C8B-B14F-4D97-AF65-F5344CB8AC3E}">
        <p14:creationId xmlns:p14="http://schemas.microsoft.com/office/powerpoint/2010/main" val="20118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preserve="1" userDrawn="1">
  <p:cSld name="1_Title and body">
    <p:bg>
      <p:bgPr>
        <a:solidFill>
          <a:srgbClr val="26262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21">
            <a:extLst>
              <a:ext uri="{FF2B5EF4-FFF2-40B4-BE49-F238E27FC236}">
                <a16:creationId xmlns:a16="http://schemas.microsoft.com/office/drawing/2014/main" id="{BB86DE93-6231-4048-A8F9-72E8327B23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2730" y="-603250"/>
            <a:ext cx="11664950" cy="1844675"/>
            <a:chOff x="724191" y="1710"/>
            <a:chExt cx="8425314" cy="1072964"/>
          </a:xfrm>
        </p:grpSpPr>
        <p:pic>
          <p:nvPicPr>
            <p:cNvPr id="15" name="Obrázok 19" descr="červená.jpg">
              <a:extLst>
                <a:ext uri="{FF2B5EF4-FFF2-40B4-BE49-F238E27FC236}">
                  <a16:creationId xmlns:a16="http://schemas.microsoft.com/office/drawing/2014/main" id="{0FBB32A4-5C6B-4545-9A7F-E0A9AA5A2D7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78" y="714674"/>
              <a:ext cx="252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ĺžnik 6">
              <a:extLst>
                <a:ext uri="{FF2B5EF4-FFF2-40B4-BE49-F238E27FC236}">
                  <a16:creationId xmlns:a16="http://schemas.microsoft.com/office/drawing/2014/main" id="{C050F5F9-6C7F-4D45-8CD9-E4584F80F7A3}"/>
                </a:ext>
              </a:extLst>
            </p:cNvPr>
            <p:cNvSpPr/>
            <p:nvPr/>
          </p:nvSpPr>
          <p:spPr>
            <a:xfrm>
              <a:off x="724191" y="1710"/>
              <a:ext cx="25225" cy="360117"/>
            </a:xfrm>
            <a:prstGeom prst="rect">
              <a:avLst/>
            </a:prstGeom>
            <a:solidFill>
              <a:srgbClr val="DEDED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20" name="Obdĺžnik 18">
              <a:extLst>
                <a:ext uri="{FF2B5EF4-FFF2-40B4-BE49-F238E27FC236}">
                  <a16:creationId xmlns:a16="http://schemas.microsoft.com/office/drawing/2014/main" id="{E3801144-824A-384B-83DC-A62FA27896D1}"/>
                </a:ext>
              </a:extLst>
            </p:cNvPr>
            <p:cNvSpPr/>
            <p:nvPr/>
          </p:nvSpPr>
          <p:spPr>
            <a:xfrm>
              <a:off x="725338" y="355364"/>
              <a:ext cx="8424167" cy="361040"/>
            </a:xfrm>
            <a:prstGeom prst="rect">
              <a:avLst/>
            </a:prstGeom>
            <a:solidFill>
              <a:srgbClr val="1E4E9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350" b="1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F5FD01-6E59-9A45-A11F-08BA45235299}"/>
              </a:ext>
            </a:extLst>
          </p:cNvPr>
          <p:cNvCxnSpPr/>
          <p:nvPr userDrawn="1"/>
        </p:nvCxnSpPr>
        <p:spPr>
          <a:xfrm>
            <a:off x="0" y="6410325"/>
            <a:ext cx="9844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1">
            <a:extLst>
              <a:ext uri="{FF2B5EF4-FFF2-40B4-BE49-F238E27FC236}">
                <a16:creationId xmlns:a16="http://schemas.microsoft.com/office/drawing/2014/main" id="{E9EBE709-8B2B-064C-A663-C7E2405A1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6178550"/>
            <a:ext cx="1828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B64636-DA8D-3A46-AB8B-36E84560D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64" y="10800"/>
            <a:ext cx="2353666" cy="67166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CDD04C65-8015-F342-A27F-7CFC52CC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966"/>
            <a:ext cx="11360800" cy="763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A6EFB-D87F-0941-A8EA-4AEF1787A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241425"/>
            <a:ext cx="11582392" cy="4937125"/>
          </a:xfr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2200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 sz="1800" baseline="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300"/>
              </a:spcBef>
              <a:buClr>
                <a:srgbClr val="C000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28" name="Zástupný symbol päty 4">
            <a:extLst>
              <a:ext uri="{FF2B5EF4-FFF2-40B4-BE49-F238E27FC236}">
                <a16:creationId xmlns:a16="http://schemas.microsoft.com/office/drawing/2014/main" id="{D4B4532A-9014-6346-B2C6-2F61305C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0529" y="6410325"/>
            <a:ext cx="7585734" cy="368562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www.sk-cert.sk</a:t>
            </a:r>
            <a:endParaRPr lang="sk-SK" dirty="0"/>
          </a:p>
        </p:txBody>
      </p:sp>
      <p:sp>
        <p:nvSpPr>
          <p:cNvPr id="29" name="Pravouholník 28">
            <a:extLst>
              <a:ext uri="{FF2B5EF4-FFF2-40B4-BE49-F238E27FC236}">
                <a16:creationId xmlns:a16="http://schemas.microsoft.com/office/drawing/2014/main" id="{5BA745D4-F5A4-D740-B70F-59F19ADD446B}"/>
              </a:ext>
            </a:extLst>
          </p:cNvPr>
          <p:cNvSpPr/>
          <p:nvPr userDrawn="1"/>
        </p:nvSpPr>
        <p:spPr>
          <a:xfrm>
            <a:off x="312730" y="6410325"/>
            <a:ext cx="1492716" cy="3685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TLP:AMBER</a:t>
            </a:r>
          </a:p>
        </p:txBody>
      </p:sp>
    </p:spTree>
    <p:extLst>
      <p:ext uri="{BB962C8B-B14F-4D97-AF65-F5344CB8AC3E}">
        <p14:creationId xmlns:p14="http://schemas.microsoft.com/office/powerpoint/2010/main" val="336550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6262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sk" smtClean="0"/>
              <a:pPr/>
              <a:t>‹#›</a:t>
            </a:fld>
            <a:endParaRPr lang="sk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3CA9376-E40B-B943-9CC7-B3027717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https://www.sk-cert.sk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AB6498-0A39-D144-AC9A-05999FA1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seen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man?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9EB8393-E033-634B-8AE7-4984CC9BD3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5248" y="1241425"/>
            <a:ext cx="4120752" cy="4937125"/>
          </a:xfrm>
        </p:spPr>
        <p:txBody>
          <a:bodyPr/>
          <a:lstStyle/>
          <a:p>
            <a:r>
              <a:rPr lang="sk-SK" dirty="0" err="1"/>
              <a:t>Name</a:t>
            </a:r>
            <a:r>
              <a:rPr lang="sk-SK" dirty="0"/>
              <a:t>: </a:t>
            </a:r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Kopriva</a:t>
            </a:r>
            <a:endParaRPr lang="sk-SK" dirty="0"/>
          </a:p>
          <a:p>
            <a:r>
              <a:rPr lang="sk-SK" dirty="0"/>
              <a:t>Role: CSIRT Senior </a:t>
            </a:r>
            <a:r>
              <a:rPr lang="sk-SK" dirty="0" err="1"/>
              <a:t>Leader</a:t>
            </a:r>
            <a:br>
              <a:rPr lang="sk-SK" dirty="0"/>
            </a:br>
            <a:r>
              <a:rPr lang="sk-SK" dirty="0"/>
              <a:t>at ALEF NULA, </a:t>
            </a:r>
            <a:r>
              <a:rPr lang="sk-SK" dirty="0" err="1"/>
              <a:t>a.s</a:t>
            </a:r>
            <a:r>
              <a:rPr lang="sk-SK" dirty="0"/>
              <a:t>.</a:t>
            </a:r>
          </a:p>
          <a:p>
            <a:r>
              <a:rPr lang="sk-SK" dirty="0"/>
              <a:t>Country: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2D1FEA3-63C0-1A43-91B3-1004F648C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/>
              <a:t>ALEF-CSIRT</a:t>
            </a:r>
          </a:p>
          <a:p>
            <a:r>
              <a:rPr lang="sk-SK" err="1"/>
              <a:t>Member</a:t>
            </a:r>
            <a:r>
              <a:rPr lang="sk-SK"/>
              <a:t> </a:t>
            </a:r>
            <a:r>
              <a:rPr lang="sk-SK" err="1"/>
              <a:t>since</a:t>
            </a:r>
            <a:r>
              <a:rPr lang="sk-SK"/>
              <a:t> 2015</a:t>
            </a:r>
          </a:p>
          <a:p>
            <a:r>
              <a:rPr lang="sk-SK" err="1"/>
              <a:t>Accredited</a:t>
            </a:r>
            <a:r>
              <a:rPr lang="sk-SK"/>
              <a:t> </a:t>
            </a:r>
            <a:r>
              <a:rPr lang="sk-SK" err="1"/>
              <a:t>since</a:t>
            </a:r>
            <a:r>
              <a:rPr lang="sk-SK"/>
              <a:t> 2016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6F1550D-1C88-414B-90D7-16C8DD11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0" y="1241425"/>
            <a:ext cx="1559648" cy="1559648"/>
          </a:xfrm>
          <a:prstGeom prst="rect">
            <a:avLst/>
          </a:prstGeom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A747F371-D8D4-B243-929F-301D0C380222}"/>
              </a:ext>
            </a:extLst>
          </p:cNvPr>
          <p:cNvSpPr txBox="1">
            <a:spLocks/>
          </p:cNvSpPr>
          <p:nvPr/>
        </p:nvSpPr>
        <p:spPr>
          <a:xfrm rot="20033851">
            <a:off x="6592387" y="3728691"/>
            <a:ext cx="5538973" cy="155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sk-SK" sz="3200" dirty="0" err="1"/>
              <a:t>Jan</a:t>
            </a:r>
            <a:r>
              <a:rPr lang="sk-SK" sz="3200" dirty="0"/>
              <a:t> </a:t>
            </a:r>
            <a:r>
              <a:rPr lang="sk-SK" sz="3200" dirty="0" err="1"/>
              <a:t>is</a:t>
            </a:r>
            <a:r>
              <a:rPr lang="sk-SK" sz="3200" dirty="0"/>
              <a:t> </a:t>
            </a:r>
            <a:r>
              <a:rPr lang="sk-SK" sz="3200" dirty="0" err="1"/>
              <a:t>doing</a:t>
            </a:r>
            <a:r>
              <a:rPr lang="sk-SK" sz="3200" dirty="0"/>
              <a:t> </a:t>
            </a:r>
            <a:r>
              <a:rPr lang="sk-SK" sz="3200" dirty="0" err="1"/>
              <a:t>nice</a:t>
            </a:r>
            <a:r>
              <a:rPr lang="sk-SK" sz="3200" dirty="0"/>
              <a:t> </a:t>
            </a:r>
            <a:r>
              <a:rPr lang="sk-SK" sz="3200" dirty="0" err="1"/>
              <a:t>research</a:t>
            </a:r>
            <a:r>
              <a:rPr lang="sk-SK" sz="3200" dirty="0"/>
              <a:t>.</a:t>
            </a:r>
          </a:p>
          <a:p>
            <a:pPr marL="114300" indent="0">
              <a:buNone/>
            </a:pPr>
            <a:r>
              <a:rPr lang="sk-SK" sz="3200" dirty="0" err="1"/>
              <a:t>Be</a:t>
            </a:r>
            <a:r>
              <a:rPr lang="sk-SK" sz="3200" dirty="0"/>
              <a:t> </a:t>
            </a:r>
            <a:r>
              <a:rPr lang="sk-SK" sz="3200" dirty="0" err="1"/>
              <a:t>like</a:t>
            </a:r>
            <a:r>
              <a:rPr lang="sk-SK" sz="3200" dirty="0"/>
              <a:t> </a:t>
            </a:r>
            <a:r>
              <a:rPr lang="sk-SK" sz="3200" dirty="0" err="1"/>
              <a:t>Jan</a:t>
            </a:r>
            <a:r>
              <a:rPr lang="sk-SK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5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>
            <a:extLst>
              <a:ext uri="{FF2B5EF4-FFF2-40B4-BE49-F238E27FC236}">
                <a16:creationId xmlns:a16="http://schemas.microsoft.com/office/drawing/2014/main" id="{FF616868-58F7-9C44-94C7-8542D0BD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233613"/>
            <a:ext cx="51863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800" b="1">
                <a:solidFill>
                  <a:schemeClr val="bg1"/>
                </a:solidFill>
              </a:rPr>
              <a:t>Rise of private CSIRTs in Slovakia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800">
                <a:solidFill>
                  <a:schemeClr val="bg1"/>
                </a:solidFill>
              </a:rPr>
              <a:t>Milan </a:t>
            </a:r>
            <a:r>
              <a:rPr lang="en-US" altLang="sk-SK" sz="2800" err="1">
                <a:solidFill>
                  <a:schemeClr val="bg1"/>
                </a:solidFill>
              </a:rPr>
              <a:t>Pikula</a:t>
            </a:r>
            <a:r>
              <a:rPr lang="en-US" altLang="sk-SK" sz="2800">
                <a:solidFill>
                  <a:schemeClr val="bg1"/>
                </a:solidFill>
              </a:rPr>
              <a:t>, SK-CERT</a:t>
            </a:r>
          </a:p>
        </p:txBody>
      </p:sp>
      <p:grpSp>
        <p:nvGrpSpPr>
          <p:cNvPr id="10" name="Skupina 14">
            <a:extLst>
              <a:ext uri="{FF2B5EF4-FFF2-40B4-BE49-F238E27FC236}">
                <a16:creationId xmlns:a16="http://schemas.microsoft.com/office/drawing/2014/main" id="{4FC2612D-A725-D94C-B72E-ED3EA56F937A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0"/>
            <a:ext cx="26987" cy="6859588"/>
            <a:chOff x="4535688" y="-24"/>
            <a:chExt cx="26787" cy="6860087"/>
          </a:xfrm>
        </p:grpSpPr>
        <p:pic>
          <p:nvPicPr>
            <p:cNvPr id="11" name="Obrázok 19" descr="červená.jpg">
              <a:extLst>
                <a:ext uri="{FF2B5EF4-FFF2-40B4-BE49-F238E27FC236}">
                  <a16:creationId xmlns:a16="http://schemas.microsoft.com/office/drawing/2014/main" id="{47498F8D-17D9-4843-AAEA-5A286CDD998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275" y="3548063"/>
              <a:ext cx="25200" cy="33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dĺžnik 6">
              <a:extLst>
                <a:ext uri="{FF2B5EF4-FFF2-40B4-BE49-F238E27FC236}">
                  <a16:creationId xmlns:a16="http://schemas.microsoft.com/office/drawing/2014/main" id="{2684ABE2-1495-9640-95B9-A37B36339E90}"/>
                </a:ext>
              </a:extLst>
            </p:cNvPr>
            <p:cNvSpPr/>
            <p:nvPr/>
          </p:nvSpPr>
          <p:spPr>
            <a:xfrm>
              <a:off x="4535688" y="-24"/>
              <a:ext cx="25212" cy="3311766"/>
            </a:xfrm>
            <a:prstGeom prst="rect">
              <a:avLst/>
            </a:prstGeom>
            <a:solidFill>
              <a:srgbClr val="DEDED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3" name="Obdĺžnik 18">
              <a:extLst>
                <a:ext uri="{FF2B5EF4-FFF2-40B4-BE49-F238E27FC236}">
                  <a16:creationId xmlns:a16="http://schemas.microsoft.com/office/drawing/2014/main" id="{2E60BC36-731E-0547-95D7-D37833863DAD}"/>
                </a:ext>
              </a:extLst>
            </p:cNvPr>
            <p:cNvSpPr/>
            <p:nvPr/>
          </p:nvSpPr>
          <p:spPr>
            <a:xfrm>
              <a:off x="4537263" y="3257763"/>
              <a:ext cx="25212" cy="360389"/>
            </a:xfrm>
            <a:prstGeom prst="rect">
              <a:avLst/>
            </a:prstGeom>
            <a:solidFill>
              <a:srgbClr val="1E4E9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350" b="1"/>
            </a:p>
          </p:txBody>
        </p:sp>
      </p:grpSp>
      <p:pic>
        <p:nvPicPr>
          <p:cNvPr id="14" name="Picture 1">
            <a:extLst>
              <a:ext uri="{FF2B5EF4-FFF2-40B4-BE49-F238E27FC236}">
                <a16:creationId xmlns:a16="http://schemas.microsoft.com/office/drawing/2014/main" id="{4371929F-5B5A-044E-B772-F92C202A5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276475"/>
            <a:ext cx="1104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B808DF7-5CFB-764F-83B0-708A5E1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35675"/>
            <a:ext cx="2881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91FBAFF-122B-FC44-B251-BC50425C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Slovak </a:t>
            </a:r>
            <a:r>
              <a:rPr lang="sk-SK" err="1"/>
              <a:t>CSIRTs</a:t>
            </a:r>
            <a:r>
              <a:rPr lang="sk-SK"/>
              <a:t> in TF-CSIRT </a:t>
            </a:r>
            <a:r>
              <a:rPr lang="sk-SK" err="1"/>
              <a:t>database</a:t>
            </a:r>
            <a:endParaRPr lang="sk-SK"/>
          </a:p>
        </p:txBody>
      </p:sp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id="{16D49F03-0D0B-C743-8CE9-5503E54996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 err="1"/>
              <a:t>Listed</a:t>
            </a:r>
            <a:r>
              <a:rPr lang="sk-SK" dirty="0"/>
              <a:t> </a:t>
            </a:r>
            <a:r>
              <a:rPr lang="sk-SK" dirty="0" err="1"/>
              <a:t>private</a:t>
            </a:r>
            <a:endParaRPr lang="sk-SK" dirty="0"/>
          </a:p>
          <a:p>
            <a:pPr lvl="1"/>
            <a:r>
              <a:rPr lang="sk-SK" b="1" dirty="0"/>
              <a:t>ANTIK CSIRT </a:t>
            </a:r>
            <a:r>
              <a:rPr lang="sk-SK" dirty="0"/>
              <a:t>(</a:t>
            </a:r>
            <a:r>
              <a:rPr lang="sk-SK" dirty="0" err="1"/>
              <a:t>private</a:t>
            </a:r>
            <a:r>
              <a:rPr lang="sk-SK" dirty="0"/>
              <a:t>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2016, </a:t>
            </a:r>
            <a:r>
              <a:rPr lang="sk-SK" dirty="0" err="1"/>
              <a:t>relisting</a:t>
            </a:r>
            <a:r>
              <a:rPr lang="sk-SK" dirty="0"/>
              <a:t> </a:t>
            </a:r>
            <a:r>
              <a:rPr lang="sk-SK" dirty="0" err="1"/>
              <a:t>pending</a:t>
            </a:r>
            <a:r>
              <a:rPr lang="sk-SK" dirty="0"/>
              <a:t>)</a:t>
            </a:r>
          </a:p>
          <a:p>
            <a:pPr lvl="1"/>
            <a:r>
              <a:rPr lang="sk-SK" b="1" dirty="0" err="1"/>
              <a:t>Beset</a:t>
            </a:r>
            <a:r>
              <a:rPr lang="sk-SK" b="1" dirty="0"/>
              <a:t> </a:t>
            </a:r>
            <a:r>
              <a:rPr lang="sk-SK" b="1" dirty="0" err="1"/>
              <a:t>Cirt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private</a:t>
            </a:r>
            <a:r>
              <a:rPr lang="sk-SK" dirty="0"/>
              <a:t>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2018)</a:t>
            </a:r>
          </a:p>
          <a:p>
            <a:pPr lvl="1"/>
            <a:r>
              <a:rPr lang="sk-SK" b="1" dirty="0"/>
              <a:t>VNET CSIRT </a:t>
            </a:r>
            <a:r>
              <a:rPr lang="sk-SK" dirty="0"/>
              <a:t>(</a:t>
            </a:r>
            <a:r>
              <a:rPr lang="sk-SK" dirty="0" err="1"/>
              <a:t>private</a:t>
            </a:r>
            <a:r>
              <a:rPr lang="sk-SK" dirty="0"/>
              <a:t>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2015)</a:t>
            </a:r>
          </a:p>
          <a:p>
            <a:pPr lvl="1"/>
            <a:r>
              <a:rPr lang="sk-SK" b="1" dirty="0"/>
              <a:t>VOIDSOC </a:t>
            </a:r>
            <a:r>
              <a:rPr lang="sk-SK" dirty="0"/>
              <a:t>(</a:t>
            </a:r>
            <a:r>
              <a:rPr lang="sk-SK" dirty="0" err="1"/>
              <a:t>private</a:t>
            </a:r>
            <a:r>
              <a:rPr lang="sk-SK" dirty="0"/>
              <a:t>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2019, </a:t>
            </a:r>
            <a:r>
              <a:rPr lang="sk-SK" dirty="0" err="1">
                <a:solidFill>
                  <a:schemeClr val="accent6"/>
                </a:solidFill>
              </a:rPr>
              <a:t>accreditation</a:t>
            </a:r>
            <a:r>
              <a:rPr lang="sk-SK" dirty="0">
                <a:solidFill>
                  <a:schemeClr val="accent6"/>
                </a:solidFill>
              </a:rPr>
              <a:t> </a:t>
            </a:r>
            <a:r>
              <a:rPr lang="sk-SK" dirty="0" err="1">
                <a:solidFill>
                  <a:schemeClr val="accent6"/>
                </a:solidFill>
              </a:rPr>
              <a:t>candidate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r>
              <a:rPr lang="sk-SK" dirty="0" err="1"/>
              <a:t>Listed</a:t>
            </a:r>
            <a:r>
              <a:rPr lang="sk-SK" dirty="0"/>
              <a:t> </a:t>
            </a:r>
            <a:r>
              <a:rPr lang="sk-SK" dirty="0" err="1"/>
              <a:t>other</a:t>
            </a:r>
            <a:endParaRPr lang="sk-SK" dirty="0"/>
          </a:p>
          <a:p>
            <a:pPr lvl="1"/>
            <a:r>
              <a:rPr lang="sk-SK" b="1" dirty="0"/>
              <a:t>CSIRT-UPJS </a:t>
            </a:r>
            <a:r>
              <a:rPr lang="sk-SK" dirty="0"/>
              <a:t>(</a:t>
            </a:r>
            <a:r>
              <a:rPr lang="sk-SK" dirty="0" err="1"/>
              <a:t>academia</a:t>
            </a:r>
            <a:r>
              <a:rPr lang="sk-SK" dirty="0"/>
              <a:t>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2016)</a:t>
            </a:r>
          </a:p>
          <a:p>
            <a:pPr lvl="1"/>
            <a:r>
              <a:rPr lang="sk-SK" b="1" dirty="0"/>
              <a:t>GOV CERT SK </a:t>
            </a:r>
            <a:r>
              <a:rPr lang="sk-SK" dirty="0"/>
              <a:t>(</a:t>
            </a:r>
            <a:r>
              <a:rPr lang="sk-SK" dirty="0" err="1"/>
              <a:t>government</a:t>
            </a:r>
            <a:r>
              <a:rPr lang="sk-SK" dirty="0"/>
              <a:t> body, </a:t>
            </a:r>
            <a:r>
              <a:rPr lang="sk-SK" dirty="0" err="1">
                <a:solidFill>
                  <a:schemeClr val="accent6"/>
                </a:solidFill>
              </a:rPr>
              <a:t>listed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2018)</a:t>
            </a:r>
          </a:p>
        </p:txBody>
      </p:sp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51BD775F-EF34-9343-B424-24D2208D9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err="1"/>
              <a:t>Accredited</a:t>
            </a:r>
            <a:r>
              <a:rPr lang="sk-SK" dirty="0"/>
              <a:t> </a:t>
            </a:r>
            <a:r>
              <a:rPr lang="sk-SK" dirty="0" err="1"/>
              <a:t>private</a:t>
            </a:r>
            <a:endParaRPr lang="sk-SK" dirty="0"/>
          </a:p>
          <a:p>
            <a:pPr lvl="1"/>
            <a:r>
              <a:rPr lang="sk-SK" b="1" dirty="0" err="1"/>
              <a:t>Binconf</a:t>
            </a:r>
            <a:r>
              <a:rPr lang="sk-SK" b="1" dirty="0"/>
              <a:t> CDC </a:t>
            </a:r>
            <a:r>
              <a:rPr lang="sk-SK" dirty="0"/>
              <a:t>(</a:t>
            </a:r>
            <a:r>
              <a:rPr lang="sk-SK" dirty="0" err="1"/>
              <a:t>listed</a:t>
            </a:r>
            <a:r>
              <a:rPr lang="sk-SK" dirty="0"/>
              <a:t> 2017, </a:t>
            </a:r>
            <a:r>
              <a:rPr lang="sk-SK" dirty="0" err="1">
                <a:solidFill>
                  <a:schemeClr val="accent6"/>
                </a:solidFill>
              </a:rPr>
              <a:t>accredited</a:t>
            </a:r>
            <a:r>
              <a:rPr lang="sk-SK" dirty="0"/>
              <a:t> 2018)</a:t>
            </a:r>
          </a:p>
          <a:p>
            <a:pPr lvl="1"/>
            <a:endParaRPr lang="sk-SK" dirty="0"/>
          </a:p>
          <a:p>
            <a:r>
              <a:rPr lang="sk-SK" dirty="0" err="1"/>
              <a:t>Accredited</a:t>
            </a:r>
            <a:r>
              <a:rPr lang="sk-SK" dirty="0"/>
              <a:t> </a:t>
            </a:r>
            <a:r>
              <a:rPr lang="sk-SK" dirty="0" err="1"/>
              <a:t>other</a:t>
            </a:r>
            <a:endParaRPr lang="sk-SK" dirty="0"/>
          </a:p>
          <a:p>
            <a:pPr lvl="1"/>
            <a:r>
              <a:rPr lang="sk-SK" b="1" dirty="0"/>
              <a:t>CSIRT.MIL.SK </a:t>
            </a:r>
            <a:r>
              <a:rPr lang="sk-SK" dirty="0"/>
              <a:t>(</a:t>
            </a:r>
            <a:r>
              <a:rPr lang="sk-SK" dirty="0" err="1"/>
              <a:t>military</a:t>
            </a:r>
            <a:r>
              <a:rPr lang="sk-SK" dirty="0"/>
              <a:t>, </a:t>
            </a:r>
            <a:r>
              <a:rPr lang="sk-SK" dirty="0" err="1"/>
              <a:t>listed</a:t>
            </a:r>
            <a:r>
              <a:rPr lang="sk-SK" dirty="0"/>
              <a:t> 2017, </a:t>
            </a:r>
            <a:r>
              <a:rPr lang="sk-SK" dirty="0" err="1">
                <a:solidFill>
                  <a:schemeClr val="accent6"/>
                </a:solidFill>
              </a:rPr>
              <a:t>accredited</a:t>
            </a:r>
            <a:r>
              <a:rPr lang="sk-SK" dirty="0"/>
              <a:t> 2018)</a:t>
            </a:r>
          </a:p>
          <a:p>
            <a:pPr lvl="1"/>
            <a:r>
              <a:rPr lang="sk-SK" b="1" dirty="0"/>
              <a:t>CSIRT.SK </a:t>
            </a:r>
            <a:r>
              <a:rPr lang="sk-SK" dirty="0"/>
              <a:t>(</a:t>
            </a:r>
            <a:r>
              <a:rPr lang="sk-SK" dirty="0" err="1"/>
              <a:t>government</a:t>
            </a:r>
            <a:r>
              <a:rPr lang="sk-SK" dirty="0"/>
              <a:t>, </a:t>
            </a:r>
            <a:r>
              <a:rPr lang="sk-SK" dirty="0" err="1"/>
              <a:t>listed</a:t>
            </a:r>
            <a:r>
              <a:rPr lang="sk-SK" dirty="0"/>
              <a:t> 2010, </a:t>
            </a:r>
            <a:r>
              <a:rPr lang="sk-SK" dirty="0" err="1">
                <a:solidFill>
                  <a:schemeClr val="accent6"/>
                </a:solidFill>
              </a:rPr>
              <a:t>accredited</a:t>
            </a:r>
            <a:r>
              <a:rPr lang="sk-SK" dirty="0"/>
              <a:t> 2011)</a:t>
            </a:r>
          </a:p>
          <a:p>
            <a:endParaRPr lang="sk-SK" dirty="0"/>
          </a:p>
          <a:p>
            <a:r>
              <a:rPr lang="sk-SK" dirty="0"/>
              <a:t>And </a:t>
            </a:r>
            <a:r>
              <a:rPr lang="sk-SK" dirty="0" err="1"/>
              <a:t>ourselves</a:t>
            </a:r>
            <a:endParaRPr lang="sk-SK" dirty="0"/>
          </a:p>
          <a:p>
            <a:pPr lvl="1"/>
            <a:r>
              <a:rPr lang="sk-SK" b="1" dirty="0"/>
              <a:t>SK-CERT </a:t>
            </a:r>
            <a:r>
              <a:rPr lang="sk-SK" dirty="0"/>
              <a:t>(</a:t>
            </a:r>
            <a:r>
              <a:rPr lang="sk-SK" dirty="0" err="1"/>
              <a:t>national</a:t>
            </a:r>
            <a:r>
              <a:rPr lang="sk-SK" dirty="0"/>
              <a:t> by NIS, </a:t>
            </a:r>
            <a:r>
              <a:rPr lang="sk-SK" dirty="0" err="1">
                <a:solidFill>
                  <a:schemeClr val="accent6"/>
                </a:solidFill>
              </a:rPr>
              <a:t>certification</a:t>
            </a:r>
            <a:r>
              <a:rPr lang="sk-SK" dirty="0">
                <a:solidFill>
                  <a:schemeClr val="accent6"/>
                </a:solidFill>
              </a:rPr>
              <a:t> </a:t>
            </a:r>
            <a:r>
              <a:rPr lang="sk-SK" dirty="0" err="1">
                <a:solidFill>
                  <a:schemeClr val="accent6"/>
                </a:solidFill>
              </a:rPr>
              <a:t>candidate</a:t>
            </a:r>
            <a:r>
              <a:rPr lang="sk-SK" dirty="0"/>
              <a:t>)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B3DC9F0-6130-4A43-B757-4C7E38CF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https://www.sk-cert.sk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245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0A3FCD-A6CB-414C-A7C7-03DCFF8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Success</a:t>
            </a:r>
            <a:r>
              <a:rPr lang="sk-SK" dirty="0"/>
              <a:t> </a:t>
            </a:r>
            <a:r>
              <a:rPr lang="sk-SK" dirty="0" err="1"/>
              <a:t>story</a:t>
            </a:r>
            <a:r>
              <a:rPr lang="sk-SK" dirty="0"/>
              <a:t>: VOIDSOC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9CF30B13-729C-0840-9D3B-A0F77D9BF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 err="1"/>
              <a:t>Established</a:t>
            </a:r>
            <a:r>
              <a:rPr lang="sk-SK" dirty="0"/>
              <a:t> as a </a:t>
            </a:r>
            <a:r>
              <a:rPr lang="sk-SK" dirty="0" err="1"/>
              <a:t>branch</a:t>
            </a:r>
            <a:r>
              <a:rPr lang="sk-SK" dirty="0"/>
              <a:t> of SOITRON, </a:t>
            </a:r>
            <a:r>
              <a:rPr lang="sk-SK" dirty="0" err="1"/>
              <a:t>one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leading</a:t>
            </a:r>
            <a:r>
              <a:rPr lang="sk-SK" dirty="0"/>
              <a:t> </a:t>
            </a:r>
            <a:r>
              <a:rPr lang="sk-SK" dirty="0" err="1"/>
              <a:t>managed</a:t>
            </a:r>
            <a:r>
              <a:rPr lang="sk-SK" dirty="0"/>
              <a:t>  IT </a:t>
            </a:r>
            <a:r>
              <a:rPr lang="sk-SK" dirty="0" err="1"/>
              <a:t>service</a:t>
            </a:r>
            <a:r>
              <a:rPr lang="sk-SK" dirty="0"/>
              <a:t> </a:t>
            </a:r>
            <a:r>
              <a:rPr lang="sk-SK" dirty="0" err="1"/>
              <a:t>providers</a:t>
            </a:r>
            <a:r>
              <a:rPr lang="sk-SK" dirty="0"/>
              <a:t> and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integrators</a:t>
            </a:r>
            <a:r>
              <a:rPr lang="sk-SK" dirty="0"/>
              <a:t> in Slovakia</a:t>
            </a:r>
          </a:p>
          <a:p>
            <a:r>
              <a:rPr lang="sk-SK" dirty="0" err="1"/>
              <a:t>Started</a:t>
            </a:r>
            <a:r>
              <a:rPr lang="sk-SK" dirty="0"/>
              <a:t> </a:t>
            </a:r>
            <a:r>
              <a:rPr lang="sk-SK" dirty="0" err="1"/>
              <a:t>providing</a:t>
            </a:r>
            <a:r>
              <a:rPr lang="sk-SK" dirty="0"/>
              <a:t> </a:t>
            </a:r>
            <a:r>
              <a:rPr lang="sk-SK" dirty="0" err="1"/>
              <a:t>commercial</a:t>
            </a:r>
            <a:r>
              <a:rPr lang="sk-SK" dirty="0"/>
              <a:t> </a:t>
            </a:r>
            <a:r>
              <a:rPr lang="sk-SK" dirty="0" err="1"/>
              <a:t>service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customers</a:t>
            </a:r>
            <a:r>
              <a:rPr lang="sk-SK" dirty="0"/>
              <a:t> in </a:t>
            </a:r>
            <a:r>
              <a:rPr lang="sk-SK" dirty="0" err="1"/>
              <a:t>early</a:t>
            </a:r>
            <a:r>
              <a:rPr lang="sk-SK" dirty="0"/>
              <a:t> 2019. </a:t>
            </a:r>
            <a:r>
              <a:rPr lang="sk-SK" dirty="0" err="1"/>
              <a:t>Services</a:t>
            </a:r>
            <a:r>
              <a:rPr lang="sk-SK" dirty="0"/>
              <a:t> </a:t>
            </a:r>
            <a:r>
              <a:rPr lang="sk-SK" dirty="0" err="1"/>
              <a:t>include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24x7x365 </a:t>
            </a:r>
            <a:r>
              <a:rPr lang="sk-SK" dirty="0" err="1"/>
              <a:t>security</a:t>
            </a:r>
            <a:r>
              <a:rPr lang="sk-SK" dirty="0"/>
              <a:t> monitoring (SOC)</a:t>
            </a:r>
          </a:p>
          <a:p>
            <a:pPr lvl="1"/>
            <a:r>
              <a:rPr lang="sk-SK" dirty="0"/>
              <a:t>Incident </a:t>
            </a:r>
            <a:r>
              <a:rPr lang="sk-SK" dirty="0" err="1"/>
              <a:t>handling</a:t>
            </a:r>
            <a:r>
              <a:rPr lang="sk-SK" dirty="0"/>
              <a:t> and </a:t>
            </a:r>
            <a:r>
              <a:rPr lang="sk-SK" dirty="0" err="1"/>
              <a:t>coordination</a:t>
            </a:r>
            <a:endParaRPr lang="sk-SK" dirty="0"/>
          </a:p>
          <a:p>
            <a:pPr lvl="1"/>
            <a:r>
              <a:rPr lang="sk-SK" dirty="0" err="1"/>
              <a:t>Tailored</a:t>
            </a:r>
            <a:r>
              <a:rPr lang="sk-SK" dirty="0"/>
              <a:t> </a:t>
            </a:r>
            <a:r>
              <a:rPr lang="sk-SK" dirty="0" err="1"/>
              <a:t>security</a:t>
            </a:r>
            <a:r>
              <a:rPr lang="sk-SK" dirty="0"/>
              <a:t> </a:t>
            </a:r>
            <a:r>
              <a:rPr lang="sk-SK" dirty="0" err="1"/>
              <a:t>advisories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customers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2019-09: SOC </a:t>
            </a:r>
            <a:r>
              <a:rPr lang="sk-SK" dirty="0" err="1"/>
              <a:t>identified</a:t>
            </a:r>
            <a:r>
              <a:rPr lang="sk-SK" dirty="0"/>
              <a:t> </a:t>
            </a:r>
            <a:r>
              <a:rPr lang="sk-SK" dirty="0" err="1"/>
              <a:t>regular</a:t>
            </a:r>
            <a:r>
              <a:rPr lang="sk-SK" dirty="0"/>
              <a:t> </a:t>
            </a: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customer</a:t>
            </a:r>
            <a:r>
              <a:rPr lang="sk-SK" dirty="0"/>
              <a:t> and a C&amp;C server, </a:t>
            </a:r>
            <a:r>
              <a:rPr lang="sk-SK" dirty="0" err="1"/>
              <a:t>which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included</a:t>
            </a:r>
            <a:r>
              <a:rPr lang="sk-SK" dirty="0"/>
              <a:t> in IOC </a:t>
            </a:r>
            <a:r>
              <a:rPr lang="sk-SK" dirty="0" err="1"/>
              <a:t>feeds</a:t>
            </a:r>
            <a:r>
              <a:rPr lang="sk-SK" dirty="0"/>
              <a:t>.</a:t>
            </a:r>
          </a:p>
          <a:p>
            <a:r>
              <a:rPr lang="sk-SK" dirty="0"/>
              <a:t>(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): </a:t>
            </a:r>
            <a:r>
              <a:rPr lang="sk-SK" dirty="0" err="1"/>
              <a:t>Further</a:t>
            </a:r>
            <a:r>
              <a:rPr lang="sk-SK" dirty="0"/>
              <a:t> </a:t>
            </a:r>
            <a:r>
              <a:rPr lang="sk-SK" dirty="0" err="1"/>
              <a:t>investigation</a:t>
            </a:r>
            <a:r>
              <a:rPr lang="sk-SK" dirty="0"/>
              <a:t> </a:t>
            </a:r>
            <a:r>
              <a:rPr lang="sk-SK" dirty="0" err="1"/>
              <a:t>pinpointed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employee</a:t>
            </a:r>
            <a:r>
              <a:rPr lang="sk-SK" dirty="0"/>
              <a:t> </a:t>
            </a:r>
            <a:r>
              <a:rPr lang="sk-SK" dirty="0" err="1"/>
              <a:t>cell</a:t>
            </a:r>
            <a:r>
              <a:rPr lang="sk-SK" dirty="0"/>
              <a:t> </a:t>
            </a:r>
            <a:r>
              <a:rPr lang="sk-SK" dirty="0" err="1"/>
              <a:t>phone</a:t>
            </a:r>
            <a:r>
              <a:rPr lang="sk-SK" dirty="0"/>
              <a:t> as a </a:t>
            </a:r>
            <a:r>
              <a:rPr lang="sk-SK" dirty="0" err="1"/>
              <a:t>source</a:t>
            </a:r>
            <a:r>
              <a:rPr lang="sk-SK" dirty="0"/>
              <a:t> of </a:t>
            </a:r>
            <a:r>
              <a:rPr lang="sk-SK" dirty="0" err="1"/>
              <a:t>communication</a:t>
            </a:r>
            <a:r>
              <a:rPr lang="sk-SK" dirty="0"/>
              <a:t> (User Agent: Android 7, </a:t>
            </a:r>
            <a:r>
              <a:rPr lang="sk-SK" dirty="0" err="1"/>
              <a:t>Ulefone</a:t>
            </a:r>
            <a:r>
              <a:rPr lang="sk-SK" dirty="0"/>
              <a:t> S8).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phone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infected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factory</a:t>
            </a:r>
            <a:r>
              <a:rPr lang="sk-SK" dirty="0"/>
              <a:t> pre-</a:t>
            </a:r>
            <a:r>
              <a:rPr lang="sk-SK" dirty="0" err="1"/>
              <a:t>installed</a:t>
            </a:r>
            <a:r>
              <a:rPr lang="sk-SK" dirty="0"/>
              <a:t> malware.</a:t>
            </a:r>
          </a:p>
          <a:p>
            <a:r>
              <a:rPr lang="sk-SK" dirty="0"/>
              <a:t>(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): </a:t>
            </a:r>
            <a:r>
              <a:rPr lang="sk-SK" dirty="0" err="1"/>
              <a:t>Phone</a:t>
            </a:r>
            <a:r>
              <a:rPr lang="sk-SK" dirty="0"/>
              <a:t> </a:t>
            </a:r>
            <a:r>
              <a:rPr lang="sk-SK" dirty="0" err="1"/>
              <a:t>disconnected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network</a:t>
            </a:r>
            <a:r>
              <a:rPr lang="sk-SK" dirty="0"/>
              <a:t>, </a:t>
            </a:r>
            <a:r>
              <a:rPr lang="sk-SK" dirty="0" err="1"/>
              <a:t>initiated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leak</a:t>
            </a:r>
            <a:r>
              <a:rPr lang="sk-SK" dirty="0"/>
              <a:t> </a:t>
            </a:r>
            <a:r>
              <a:rPr lang="sk-SK" dirty="0" err="1"/>
              <a:t>mitigation</a:t>
            </a:r>
            <a:r>
              <a:rPr lang="sk-SK" dirty="0"/>
              <a:t>.</a:t>
            </a: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CE8ABF06-5517-0247-941E-2DB08BE0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www.sk-cert.sk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811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0A3FCD-A6CB-414C-A7C7-03DCFF8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Success</a:t>
            </a:r>
            <a:r>
              <a:rPr lang="sk-SK" dirty="0"/>
              <a:t> </a:t>
            </a:r>
            <a:r>
              <a:rPr lang="sk-SK" dirty="0" err="1"/>
              <a:t>story</a:t>
            </a:r>
            <a:r>
              <a:rPr lang="sk-SK" dirty="0"/>
              <a:t>: BINCONF</a:t>
            </a:r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9CF30B13-729C-0840-9D3B-A0F77D9BF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 err="1"/>
              <a:t>Established</a:t>
            </a:r>
            <a:r>
              <a:rPr lang="sk-SK" dirty="0"/>
              <a:t> in 2014 as a </a:t>
            </a:r>
            <a:r>
              <a:rPr lang="sk-SK" dirty="0" err="1"/>
              <a:t>specialized</a:t>
            </a:r>
            <a:r>
              <a:rPr lang="sk-SK" dirty="0"/>
              <a:t> </a:t>
            </a:r>
            <a:r>
              <a:rPr lang="sk-SK" dirty="0" err="1"/>
              <a:t>cyber-security</a:t>
            </a:r>
            <a:r>
              <a:rPr lang="sk-SK" dirty="0"/>
              <a:t> </a:t>
            </a:r>
            <a:r>
              <a:rPr lang="sk-SK" dirty="0" err="1"/>
              <a:t>company</a:t>
            </a:r>
            <a:endParaRPr lang="sk-SK" dirty="0"/>
          </a:p>
          <a:p>
            <a:r>
              <a:rPr lang="sk-SK" dirty="0" err="1"/>
              <a:t>Provides</a:t>
            </a:r>
            <a:r>
              <a:rPr lang="sk-SK" dirty="0"/>
              <a:t> </a:t>
            </a:r>
            <a:r>
              <a:rPr lang="sk-SK" dirty="0" err="1"/>
              <a:t>wide</a:t>
            </a:r>
            <a:r>
              <a:rPr lang="sk-SK" dirty="0"/>
              <a:t> </a:t>
            </a:r>
            <a:r>
              <a:rPr lang="sk-SK" dirty="0" err="1"/>
              <a:t>range</a:t>
            </a:r>
            <a:r>
              <a:rPr lang="sk-SK" dirty="0"/>
              <a:t> of </a:t>
            </a:r>
            <a:r>
              <a:rPr lang="sk-SK" dirty="0" err="1"/>
              <a:t>services</a:t>
            </a:r>
            <a:endParaRPr lang="sk-SK" dirty="0"/>
          </a:p>
          <a:p>
            <a:pPr lvl="1"/>
            <a:r>
              <a:rPr lang="sk-SK" dirty="0"/>
              <a:t>24x7x365 </a:t>
            </a:r>
            <a:r>
              <a:rPr lang="sk-SK" dirty="0" err="1"/>
              <a:t>security</a:t>
            </a:r>
            <a:r>
              <a:rPr lang="sk-SK" dirty="0"/>
              <a:t> monitoring (SOC)</a:t>
            </a:r>
          </a:p>
          <a:p>
            <a:pPr lvl="1"/>
            <a:r>
              <a:rPr lang="sk-SK" dirty="0"/>
              <a:t>L3 </a:t>
            </a:r>
            <a:r>
              <a:rPr lang="sk-SK" dirty="0" err="1"/>
              <a:t>services</a:t>
            </a:r>
            <a:r>
              <a:rPr lang="sk-SK" dirty="0"/>
              <a:t> </a:t>
            </a:r>
            <a:r>
              <a:rPr lang="sk-SK" dirty="0" err="1"/>
              <a:t>such</a:t>
            </a:r>
            <a:r>
              <a:rPr lang="sk-SK" dirty="0"/>
              <a:t> as </a:t>
            </a:r>
            <a:r>
              <a:rPr lang="sk-SK" dirty="0" err="1"/>
              <a:t>forensic</a:t>
            </a:r>
            <a:r>
              <a:rPr lang="sk-SK" dirty="0"/>
              <a:t> </a:t>
            </a:r>
            <a:r>
              <a:rPr lang="sk-SK" dirty="0" err="1"/>
              <a:t>analysis</a:t>
            </a:r>
            <a:r>
              <a:rPr lang="sk-SK" dirty="0"/>
              <a:t> and malware </a:t>
            </a:r>
            <a:r>
              <a:rPr lang="sk-SK" dirty="0" err="1"/>
              <a:t>analysis</a:t>
            </a:r>
            <a:endParaRPr lang="sk-SK" dirty="0"/>
          </a:p>
          <a:p>
            <a:pPr lvl="1"/>
            <a:r>
              <a:rPr lang="sk-SK" dirty="0" err="1"/>
              <a:t>Awareness</a:t>
            </a:r>
            <a:r>
              <a:rPr lang="sk-SK" dirty="0"/>
              <a:t> and </a:t>
            </a:r>
            <a:r>
              <a:rPr lang="sk-SK" dirty="0" err="1"/>
              <a:t>training</a:t>
            </a:r>
            <a:r>
              <a:rPr lang="sk-SK" dirty="0"/>
              <a:t>, </a:t>
            </a:r>
            <a:r>
              <a:rPr lang="sk-SK" dirty="0" err="1"/>
              <a:t>cyber</a:t>
            </a:r>
            <a:r>
              <a:rPr lang="sk-SK" dirty="0"/>
              <a:t> </a:t>
            </a:r>
            <a:r>
              <a:rPr lang="sk-SK" dirty="0" err="1"/>
              <a:t>exercises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2019-05: </a:t>
            </a:r>
            <a:r>
              <a:rPr lang="sk-SK" dirty="0" err="1"/>
              <a:t>Fortigate</a:t>
            </a:r>
            <a:r>
              <a:rPr lang="sk-SK" dirty="0"/>
              <a:t> </a:t>
            </a:r>
            <a:r>
              <a:rPr lang="sk-SK" dirty="0" err="1"/>
              <a:t>releases</a:t>
            </a:r>
            <a:r>
              <a:rPr lang="sk-SK" dirty="0"/>
              <a:t> </a:t>
            </a:r>
            <a:r>
              <a:rPr lang="sk-SK" dirty="0" err="1"/>
              <a:t>advisory</a:t>
            </a:r>
            <a:r>
              <a:rPr lang="sk-SK" dirty="0"/>
              <a:t> on a </a:t>
            </a:r>
            <a:r>
              <a:rPr lang="sk-SK" dirty="0" err="1"/>
              <a:t>critical</a:t>
            </a:r>
            <a:r>
              <a:rPr lang="sk-SK" dirty="0"/>
              <a:t> </a:t>
            </a:r>
            <a:r>
              <a:rPr lang="sk-SK" dirty="0" err="1"/>
              <a:t>vulnerability</a:t>
            </a:r>
            <a:r>
              <a:rPr lang="sk-SK" dirty="0"/>
              <a:t> CVE-2018-13379 (</a:t>
            </a:r>
            <a:r>
              <a:rPr lang="sk-SK" dirty="0" err="1"/>
              <a:t>remote</a:t>
            </a:r>
            <a:r>
              <a:rPr lang="sk-SK" dirty="0"/>
              <a:t>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execution</a:t>
            </a:r>
            <a:r>
              <a:rPr lang="sk-SK" dirty="0"/>
              <a:t> in SSL VPN </a:t>
            </a:r>
            <a:r>
              <a:rPr lang="sk-SK" dirty="0" err="1"/>
              <a:t>Fortinet</a:t>
            </a:r>
            <a:r>
              <a:rPr lang="sk-SK" dirty="0"/>
              <a:t>).</a:t>
            </a:r>
          </a:p>
          <a:p>
            <a:r>
              <a:rPr lang="sk-SK" dirty="0"/>
              <a:t>2019-08: BINCONF </a:t>
            </a:r>
            <a:r>
              <a:rPr lang="sk-SK" dirty="0" err="1"/>
              <a:t>discovered</a:t>
            </a:r>
            <a:r>
              <a:rPr lang="sk-SK" dirty="0"/>
              <a:t> 81 </a:t>
            </a:r>
            <a:r>
              <a:rPr lang="sk-SK" dirty="0" err="1"/>
              <a:t>vulnerable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 IP </a:t>
            </a:r>
            <a:r>
              <a:rPr lang="sk-SK" dirty="0" err="1"/>
              <a:t>addresses</a:t>
            </a:r>
            <a:r>
              <a:rPr lang="sk-SK" dirty="0"/>
              <a:t>, </a:t>
            </a:r>
            <a:r>
              <a:rPr lang="sk-SK" dirty="0" err="1"/>
              <a:t>notified</a:t>
            </a:r>
            <a:r>
              <a:rPr lang="sk-SK" dirty="0"/>
              <a:t> </a:t>
            </a:r>
            <a:r>
              <a:rPr lang="sk-SK" dirty="0" err="1"/>
              <a:t>affected</a:t>
            </a:r>
            <a:r>
              <a:rPr lang="sk-SK" dirty="0"/>
              <a:t> </a:t>
            </a:r>
            <a:r>
              <a:rPr lang="sk-SK" dirty="0" err="1"/>
              <a:t>subjects</a:t>
            </a:r>
            <a:r>
              <a:rPr lang="sk-SK" dirty="0"/>
              <a:t>.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patched</a:t>
            </a:r>
            <a:r>
              <a:rPr lang="sk-SK" dirty="0"/>
              <a:t>, </a:t>
            </a:r>
            <a:r>
              <a:rPr lang="sk-SK" dirty="0" err="1"/>
              <a:t>some</a:t>
            </a:r>
            <a:r>
              <a:rPr lang="sk-SK" dirty="0"/>
              <a:t> had </a:t>
            </a:r>
            <a:r>
              <a:rPr lang="sk-SK" dirty="0" err="1"/>
              <a:t>not</a:t>
            </a:r>
            <a:r>
              <a:rPr lang="sk-SK" dirty="0"/>
              <a:t>.</a:t>
            </a:r>
          </a:p>
          <a:p>
            <a:r>
              <a:rPr lang="sk-SK" dirty="0"/>
              <a:t>2019-09: </a:t>
            </a:r>
            <a:r>
              <a:rPr lang="sk-SK" dirty="0" err="1"/>
              <a:t>Responsible</a:t>
            </a:r>
            <a:r>
              <a:rPr lang="sk-SK" dirty="0"/>
              <a:t> </a:t>
            </a:r>
            <a:r>
              <a:rPr lang="sk-SK" dirty="0" err="1"/>
              <a:t>disclosure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media</a:t>
            </a:r>
            <a:r>
              <a:rPr lang="sk-SK" dirty="0"/>
              <a:t> </a:t>
            </a:r>
            <a:r>
              <a:rPr lang="sk-SK" dirty="0" err="1"/>
              <a:t>helped</a:t>
            </a:r>
            <a:r>
              <a:rPr lang="sk-SK" dirty="0"/>
              <a:t> </a:t>
            </a:r>
            <a:r>
              <a:rPr lang="sk-SK" dirty="0" err="1"/>
              <a:t>reach</a:t>
            </a:r>
            <a:r>
              <a:rPr lang="sk-SK" dirty="0"/>
              <a:t>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parties</a:t>
            </a:r>
            <a:endParaRPr lang="sk-SK" dirty="0"/>
          </a:p>
          <a:p>
            <a:r>
              <a:rPr lang="sk-SK" dirty="0"/>
              <a:t>2019-09: </a:t>
            </a:r>
            <a:r>
              <a:rPr lang="sk-SK" dirty="0" err="1"/>
              <a:t>Article</a:t>
            </a:r>
            <a:r>
              <a:rPr lang="sk-SK" dirty="0"/>
              <a:t> </a:t>
            </a:r>
            <a:r>
              <a:rPr lang="sk-SK" dirty="0" err="1"/>
              <a:t>goes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and </a:t>
            </a:r>
            <a:r>
              <a:rPr lang="sk-SK" dirty="0" err="1"/>
              <a:t>soon</a:t>
            </a:r>
            <a:r>
              <a:rPr lang="sk-SK" dirty="0"/>
              <a:t>, a </a:t>
            </a:r>
            <a:r>
              <a:rPr lang="sk-SK" dirty="0" err="1"/>
              <a:t>quarrel</a:t>
            </a:r>
            <a:r>
              <a:rPr lang="sk-SK" dirty="0"/>
              <a:t>. </a:t>
            </a:r>
            <a:r>
              <a:rPr lang="sk-SK" dirty="0" err="1"/>
              <a:t>That‘s</a:t>
            </a:r>
            <a:r>
              <a:rPr lang="sk-SK" dirty="0"/>
              <a:t> </a:t>
            </a:r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can‘t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nice</a:t>
            </a:r>
            <a:r>
              <a:rPr lang="sk-SK" dirty="0"/>
              <a:t> </a:t>
            </a:r>
            <a:r>
              <a:rPr lang="sk-SK" dirty="0" err="1"/>
              <a:t>things</a:t>
            </a:r>
            <a:r>
              <a:rPr lang="sk-SK" dirty="0"/>
              <a:t>.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B5242D5-AFE2-0747-93DF-1CC23B72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https://www.sk-cert.sk</a:t>
            </a:r>
          </a:p>
        </p:txBody>
      </p:sp>
    </p:spTree>
    <p:extLst>
      <p:ext uri="{BB962C8B-B14F-4D97-AF65-F5344CB8AC3E}">
        <p14:creationId xmlns:p14="http://schemas.microsoft.com/office/powerpoint/2010/main" val="215252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0A3FCD-A6CB-414C-A7C7-03DCFF80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Conclusion</a:t>
            </a:r>
            <a:endParaRPr lang="sk-SK" dirty="0"/>
          </a:p>
        </p:txBody>
      </p: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9CF30B13-729C-0840-9D3B-A0F77D9BF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 err="1"/>
              <a:t>Security</a:t>
            </a:r>
            <a:r>
              <a:rPr lang="sk-SK" dirty="0"/>
              <a:t> </a:t>
            </a:r>
            <a:r>
              <a:rPr lang="sk-SK" dirty="0" err="1"/>
              <a:t>becomes</a:t>
            </a:r>
            <a:r>
              <a:rPr lang="sk-SK" dirty="0"/>
              <a:t> a </a:t>
            </a:r>
            <a:r>
              <a:rPr lang="sk-SK" dirty="0" err="1"/>
              <a:t>mainstream</a:t>
            </a:r>
            <a:r>
              <a:rPr lang="sk-SK" dirty="0"/>
              <a:t> </a:t>
            </a:r>
            <a:r>
              <a:rPr lang="sk-SK" dirty="0" err="1"/>
              <a:t>topic</a:t>
            </a:r>
            <a:r>
              <a:rPr lang="sk-SK" dirty="0"/>
              <a:t> in Slovakia</a:t>
            </a:r>
          </a:p>
          <a:p>
            <a:r>
              <a:rPr lang="sk-SK" dirty="0" err="1"/>
              <a:t>Private</a:t>
            </a:r>
            <a:r>
              <a:rPr lang="sk-SK" dirty="0"/>
              <a:t> </a:t>
            </a:r>
            <a:r>
              <a:rPr lang="sk-SK" dirty="0" err="1"/>
              <a:t>SOCs</a:t>
            </a:r>
            <a:r>
              <a:rPr lang="sk-SK" dirty="0"/>
              <a:t> and </a:t>
            </a:r>
            <a:r>
              <a:rPr lang="sk-SK" dirty="0" err="1"/>
              <a:t>CSIRTs</a:t>
            </a:r>
            <a:r>
              <a:rPr lang="sk-SK" dirty="0"/>
              <a:t> are </a:t>
            </a:r>
            <a:r>
              <a:rPr lang="sk-SK" dirty="0" err="1"/>
              <a:t>now</a:t>
            </a:r>
            <a:r>
              <a:rPr lang="sk-SK" dirty="0"/>
              <a:t> a </a:t>
            </a:r>
            <a:r>
              <a:rPr lang="sk-SK" dirty="0" err="1"/>
              <a:t>thing</a:t>
            </a:r>
            <a:endParaRPr lang="sk-SK" dirty="0"/>
          </a:p>
          <a:p>
            <a:pPr lvl="1"/>
            <a:r>
              <a:rPr lang="sk-SK" dirty="0"/>
              <a:t>just </a:t>
            </a:r>
            <a:r>
              <a:rPr lang="sk-SK" dirty="0" err="1"/>
              <a:t>like</a:t>
            </a:r>
            <a:r>
              <a:rPr lang="sk-SK" dirty="0"/>
              <a:t> </a:t>
            </a:r>
            <a:r>
              <a:rPr lang="sk-SK" dirty="0" err="1"/>
              <a:t>pentesting</a:t>
            </a:r>
            <a:r>
              <a:rPr lang="sk-SK" dirty="0"/>
              <a:t> </a:t>
            </a:r>
            <a:r>
              <a:rPr lang="sk-SK" dirty="0" err="1"/>
              <a:t>took</a:t>
            </a:r>
            <a:r>
              <a:rPr lang="sk-SK" dirty="0"/>
              <a:t> </a:t>
            </a:r>
            <a:r>
              <a:rPr lang="sk-SK" dirty="0" err="1"/>
              <a:t>off</a:t>
            </a:r>
            <a:r>
              <a:rPr lang="sk-SK" dirty="0"/>
              <a:t> a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years</a:t>
            </a:r>
            <a:r>
              <a:rPr lang="sk-SK" dirty="0"/>
              <a:t> </a:t>
            </a:r>
            <a:r>
              <a:rPr lang="sk-SK" dirty="0" err="1"/>
              <a:t>ago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We‘re</a:t>
            </a:r>
            <a:r>
              <a:rPr lang="sk-SK" dirty="0"/>
              <a:t> </a:t>
            </a:r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towards</a:t>
            </a:r>
            <a:r>
              <a:rPr lang="sk-SK" dirty="0"/>
              <a:t> a </a:t>
            </a:r>
            <a:r>
              <a:rPr lang="sk-SK" dirty="0" err="1"/>
              <a:t>common</a:t>
            </a:r>
            <a:r>
              <a:rPr lang="sk-SK" dirty="0"/>
              <a:t> </a:t>
            </a:r>
            <a:r>
              <a:rPr lang="sk-SK" dirty="0" err="1"/>
              <a:t>goal</a:t>
            </a:r>
            <a:r>
              <a:rPr lang="sk-SK" dirty="0"/>
              <a:t>. </a:t>
            </a:r>
            <a:r>
              <a:rPr lang="sk-SK" dirty="0" err="1"/>
              <a:t>Welcome</a:t>
            </a:r>
            <a:r>
              <a:rPr lang="sk-SK" dirty="0"/>
              <a:t> and </a:t>
            </a:r>
            <a:r>
              <a:rPr lang="sk-SK" dirty="0" err="1"/>
              <a:t>good</a:t>
            </a:r>
            <a:r>
              <a:rPr lang="sk-SK" dirty="0"/>
              <a:t> </a:t>
            </a:r>
            <a:r>
              <a:rPr lang="sk-SK" dirty="0" err="1"/>
              <a:t>luck</a:t>
            </a:r>
            <a:r>
              <a:rPr lang="sk-SK" dirty="0"/>
              <a:t>!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B5242D5-AFE2-0747-93DF-1CC23B72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https://www.sk-cert.sk</a:t>
            </a:r>
          </a:p>
        </p:txBody>
      </p:sp>
    </p:spTree>
    <p:extLst>
      <p:ext uri="{BB962C8B-B14F-4D97-AF65-F5344CB8AC3E}">
        <p14:creationId xmlns:p14="http://schemas.microsoft.com/office/powerpoint/2010/main" val="42925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>
            <a:extLst>
              <a:ext uri="{FF2B5EF4-FFF2-40B4-BE49-F238E27FC236}">
                <a16:creationId xmlns:a16="http://schemas.microsoft.com/office/drawing/2014/main" id="{FF616868-58F7-9C44-94C7-8542D0BD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233613"/>
            <a:ext cx="51863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800" b="1">
                <a:solidFill>
                  <a:schemeClr val="bg1"/>
                </a:solidFill>
              </a:rPr>
              <a:t>Rise of private CSIRTs in Slovakia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800">
                <a:solidFill>
                  <a:schemeClr val="bg1"/>
                </a:solidFill>
              </a:rPr>
              <a:t>Milan </a:t>
            </a:r>
            <a:r>
              <a:rPr lang="en-US" altLang="sk-SK" sz="2800" err="1">
                <a:solidFill>
                  <a:schemeClr val="bg1"/>
                </a:solidFill>
              </a:rPr>
              <a:t>Pikula</a:t>
            </a:r>
            <a:r>
              <a:rPr lang="en-US" altLang="sk-SK" sz="2800">
                <a:solidFill>
                  <a:schemeClr val="bg1"/>
                </a:solidFill>
              </a:rPr>
              <a:t>, SK-CERT</a:t>
            </a:r>
          </a:p>
        </p:txBody>
      </p:sp>
      <p:grpSp>
        <p:nvGrpSpPr>
          <p:cNvPr id="10" name="Skupina 14">
            <a:extLst>
              <a:ext uri="{FF2B5EF4-FFF2-40B4-BE49-F238E27FC236}">
                <a16:creationId xmlns:a16="http://schemas.microsoft.com/office/drawing/2014/main" id="{4FC2612D-A725-D94C-B72E-ED3EA56F937A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0"/>
            <a:ext cx="26987" cy="6859588"/>
            <a:chOff x="4535688" y="-24"/>
            <a:chExt cx="26787" cy="6860087"/>
          </a:xfrm>
        </p:grpSpPr>
        <p:pic>
          <p:nvPicPr>
            <p:cNvPr id="11" name="Obrázok 19" descr="červená.jpg">
              <a:extLst>
                <a:ext uri="{FF2B5EF4-FFF2-40B4-BE49-F238E27FC236}">
                  <a16:creationId xmlns:a16="http://schemas.microsoft.com/office/drawing/2014/main" id="{47498F8D-17D9-4843-AAEA-5A286CDD998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275" y="3548063"/>
              <a:ext cx="25200" cy="33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dĺžnik 6">
              <a:extLst>
                <a:ext uri="{FF2B5EF4-FFF2-40B4-BE49-F238E27FC236}">
                  <a16:creationId xmlns:a16="http://schemas.microsoft.com/office/drawing/2014/main" id="{2684ABE2-1495-9640-95B9-A37B36339E90}"/>
                </a:ext>
              </a:extLst>
            </p:cNvPr>
            <p:cNvSpPr/>
            <p:nvPr/>
          </p:nvSpPr>
          <p:spPr>
            <a:xfrm>
              <a:off x="4535688" y="-24"/>
              <a:ext cx="25212" cy="3311766"/>
            </a:xfrm>
            <a:prstGeom prst="rect">
              <a:avLst/>
            </a:prstGeom>
            <a:solidFill>
              <a:srgbClr val="DEDED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3" name="Obdĺžnik 18">
              <a:extLst>
                <a:ext uri="{FF2B5EF4-FFF2-40B4-BE49-F238E27FC236}">
                  <a16:creationId xmlns:a16="http://schemas.microsoft.com/office/drawing/2014/main" id="{2E60BC36-731E-0547-95D7-D37833863DAD}"/>
                </a:ext>
              </a:extLst>
            </p:cNvPr>
            <p:cNvSpPr/>
            <p:nvPr/>
          </p:nvSpPr>
          <p:spPr>
            <a:xfrm>
              <a:off x="4537263" y="3257763"/>
              <a:ext cx="25212" cy="360389"/>
            </a:xfrm>
            <a:prstGeom prst="rect">
              <a:avLst/>
            </a:prstGeom>
            <a:solidFill>
              <a:srgbClr val="1E4E9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sz="1350" b="1"/>
            </a:p>
          </p:txBody>
        </p:sp>
      </p:grpSp>
      <p:pic>
        <p:nvPicPr>
          <p:cNvPr id="14" name="Picture 1">
            <a:extLst>
              <a:ext uri="{FF2B5EF4-FFF2-40B4-BE49-F238E27FC236}">
                <a16:creationId xmlns:a16="http://schemas.microsoft.com/office/drawing/2014/main" id="{4371929F-5B5A-044E-B772-F92C202A5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276475"/>
            <a:ext cx="1104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B808DF7-5CFB-764F-83B0-708A5E1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35675"/>
            <a:ext cx="2881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5424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482</Words>
  <Application>Microsoft Macintosh PowerPoint</Application>
  <PresentationFormat>Širokouhlá</PresentationFormat>
  <Paragraphs>64</Paragraphs>
  <Slides>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Have you seen this man?</vt:lpstr>
      <vt:lpstr>Prezentácia programu PowerPoint</vt:lpstr>
      <vt:lpstr>Slovak CSIRTs in TF-CSIRT database</vt:lpstr>
      <vt:lpstr>Success story: VOIDSOC</vt:lpstr>
      <vt:lpstr>Success story: BINCONF</vt:lpstr>
      <vt:lpstr>Conclusion</vt:lpstr>
      <vt:lpstr>Prezentácia programu PowerPoint</vt:lpstr>
    </vt:vector>
  </TitlesOfParts>
  <Manager/>
  <Company>National Security Authority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NBU Overview</dc:title>
  <dc:subject>Cyberexchange Project</dc:subject>
  <dc:creator>Rastislav Janota</dc:creator>
  <cp:keywords/>
  <dc:description/>
  <cp:lastModifiedBy>Milan Pikula</cp:lastModifiedBy>
  <cp:revision>46</cp:revision>
  <dcterms:modified xsi:type="dcterms:W3CDTF">2019-09-17T06:07:35Z</dcterms:modified>
  <cp:category/>
</cp:coreProperties>
</file>