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2"/>
  </p:notesMasterIdLst>
  <p:sldIdLst>
    <p:sldId id="284" r:id="rId6"/>
    <p:sldId id="594" r:id="rId7"/>
    <p:sldId id="288" r:id="rId8"/>
    <p:sldId id="593" r:id="rId9"/>
    <p:sldId id="595" r:id="rId10"/>
    <p:sldId id="286" r:id="rId1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C52"/>
    <a:srgbClr val="153D6E"/>
    <a:srgbClr val="D01384"/>
    <a:srgbClr val="7E4792"/>
    <a:srgbClr val="F5E273"/>
    <a:srgbClr val="82C8E4"/>
    <a:srgbClr val="4992CD"/>
    <a:srgbClr val="2D6B96"/>
    <a:srgbClr val="1C4161"/>
    <a:srgbClr val="CF17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4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624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15/09/2019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next – the participants will run their courses using TRANSITS materials</a:t>
            </a:r>
          </a:p>
          <a:p>
            <a:endParaRPr lang="en-US" dirty="0"/>
          </a:p>
          <a:p>
            <a:r>
              <a:rPr lang="en-US" dirty="0"/>
              <a:t>Apply for funding, organize more trainings for the R&amp;E security community in Asia Pacific – you can do it too! Run it yourself or invite us, or APNIC trainers </a:t>
            </a:r>
          </a:p>
          <a:p>
            <a:endParaRPr lang="en-US" dirty="0"/>
          </a:p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Cybersecurity threats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defy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national borders, and so should we.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EAC0A-1A7B-42DA-8357-44C998E354D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98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38928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7644" y="3297754"/>
            <a:ext cx="3822700" cy="281467"/>
          </a:xfrm>
        </p:spPr>
        <p:txBody>
          <a:bodyPr>
            <a:noAutofit/>
          </a:bodyPr>
          <a:lstStyle>
            <a:lvl1pPr marL="0" indent="0"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97644" y="2767292"/>
            <a:ext cx="6984756" cy="376599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7E479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97644" y="1992850"/>
            <a:ext cx="6984756" cy="42697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buNone/>
              <a:defRPr sz="2400" b="1">
                <a:solidFill>
                  <a:srgbClr val="D01384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97643" y="3952706"/>
            <a:ext cx="3822701" cy="327255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  <a:endParaRPr lang="en-GB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697643" y="4186233"/>
            <a:ext cx="3822701" cy="32123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43" y="682030"/>
            <a:ext cx="2376301" cy="93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32039" y="480953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50201" y="131562"/>
            <a:ext cx="6437461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GN4 related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389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43" y="682030"/>
            <a:ext cx="2376301" cy="937335"/>
          </a:xfrm>
          <a:prstGeom prst="rect">
            <a:avLst/>
          </a:prstGeom>
        </p:spPr>
      </p:pic>
      <p:sp>
        <p:nvSpPr>
          <p:cNvPr id="14" name="Title 3"/>
          <p:cNvSpPr txBox="1">
            <a:spLocks/>
          </p:cNvSpPr>
          <p:nvPr userDrawn="1"/>
        </p:nvSpPr>
        <p:spPr>
          <a:xfrm>
            <a:off x="697643" y="2248268"/>
            <a:ext cx="2470860" cy="44192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/>
            <a:r>
              <a:rPr lang="en-GB" sz="2400" b="1" dirty="0">
                <a:solidFill>
                  <a:srgbClr val="D01384"/>
                </a:solidFill>
              </a:rPr>
              <a:t>Thank you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70718" y="3575980"/>
            <a:ext cx="3795964" cy="263127"/>
          </a:xfrm>
        </p:spPr>
        <p:txBody>
          <a:bodyPr>
            <a:no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Presenter email</a:t>
            </a:r>
          </a:p>
        </p:txBody>
      </p:sp>
      <p:sp>
        <p:nvSpPr>
          <p:cNvPr id="16" name="Title 3"/>
          <p:cNvSpPr txBox="1">
            <a:spLocks/>
          </p:cNvSpPr>
          <p:nvPr userDrawn="1"/>
        </p:nvSpPr>
        <p:spPr>
          <a:xfrm>
            <a:off x="697642" y="2618033"/>
            <a:ext cx="3704237" cy="44192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 algn="l"/>
            <a:r>
              <a:rPr lang="en-US" sz="2800" b="1" dirty="0">
                <a:solidFill>
                  <a:srgbClr val="D01384"/>
                </a:solidFill>
              </a:rPr>
              <a:t>Any Questions?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059405" y="4645656"/>
            <a:ext cx="39697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500" dirty="0">
                <a:solidFill>
                  <a:schemeClr val="bg1"/>
                </a:solidFill>
              </a:rPr>
              <a:t>© GÉANT Association on behalf of the GN4-2 project. The research leading to these results has received funding from the European Union’s Horizon 2020research and innovation programme under Grant Agreement No. 731122 (GN4-2).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18" y="4670696"/>
            <a:ext cx="288687" cy="19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49" y="1"/>
            <a:ext cx="9155049" cy="10049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338" y="165198"/>
            <a:ext cx="1175237" cy="66860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67" y="1127181"/>
            <a:ext cx="78867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685783"/>
            <a:fld id="{99DB5B91-B4E4-4EE4-BE5C-3E09032CE5EC}" type="slidenum">
              <a:rPr lang="en-GB" smtClean="0"/>
              <a:pPr defTabSz="685783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1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167" t="35587" r="-20208" b="34641"/>
          <a:stretch/>
        </p:blipFill>
        <p:spPr>
          <a:xfrm>
            <a:off x="-2180" y="0"/>
            <a:ext cx="9144000" cy="959926"/>
          </a:xfrm>
          <a:prstGeom prst="rect">
            <a:avLst/>
          </a:prstGeom>
          <a:solidFill>
            <a:srgbClr val="0C2C52"/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131562"/>
            <a:ext cx="6437461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r>
              <a:rPr lang="en-US" dirty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201" y="1149765"/>
            <a:ext cx="8439238" cy="3489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6877" y="4809935"/>
            <a:ext cx="8362562" cy="0"/>
          </a:xfrm>
          <a:prstGeom prst="line">
            <a:avLst/>
          </a:prstGeom>
          <a:ln w="3175" cap="rnd">
            <a:solidFill>
              <a:srgbClr val="2D6B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732039" y="480953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A0F2-EE66-4F60-8C00-E0BE38E7AEC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345" y="176316"/>
            <a:ext cx="1537117" cy="60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61" r:id="rId3"/>
    <p:sldLayoutId id="2147483662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bg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rgbClr val="153D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153D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53D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53D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153D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</a:rPr>
              <a:t>Presenter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Presentation subtitle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53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C35446-79E5-E84B-AC63-90226AD9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 with attracting presentations. </a:t>
            </a:r>
          </a:p>
          <a:p>
            <a:r>
              <a:rPr lang="en-US" dirty="0"/>
              <a:t>TF-CSIRT Futures Consultation Report. </a:t>
            </a:r>
          </a:p>
          <a:p>
            <a:pPr lvl="1"/>
            <a:r>
              <a:rPr lang="en-US" dirty="0"/>
              <a:t>Future Working Group Meeting on Tuesday (all can attend). </a:t>
            </a:r>
          </a:p>
          <a:p>
            <a:pPr lvl="1"/>
            <a:r>
              <a:rPr lang="en-US" dirty="0"/>
              <a:t>Will be circulated to Accredited Teams.</a:t>
            </a:r>
          </a:p>
          <a:p>
            <a:pPr lvl="1"/>
            <a:r>
              <a:rPr lang="en-US" dirty="0"/>
              <a:t>Other interested parties request from Nicole.  </a:t>
            </a:r>
          </a:p>
          <a:p>
            <a:r>
              <a:rPr lang="en-US" dirty="0"/>
              <a:t>Lightweight NDA for Guests to the Closed Meeting.  </a:t>
            </a:r>
          </a:p>
          <a:p>
            <a:r>
              <a:rPr lang="en-US" dirty="0"/>
              <a:t>Hosts for future meetings.  </a:t>
            </a:r>
          </a:p>
          <a:p>
            <a:r>
              <a:rPr lang="en-US" dirty="0"/>
              <a:t>TRANSITS Update:</a:t>
            </a:r>
          </a:p>
          <a:p>
            <a:pPr lvl="1"/>
            <a:r>
              <a:rPr lang="en-US" dirty="0"/>
              <a:t>Legal, Technical and </a:t>
            </a:r>
            <a:r>
              <a:rPr lang="en-US" dirty="0" err="1"/>
              <a:t>Organisational</a:t>
            </a:r>
            <a:r>
              <a:rPr lang="en-US" dirty="0"/>
              <a:t> now published online under Creative Commons.</a:t>
            </a:r>
          </a:p>
          <a:p>
            <a:pPr lvl="1"/>
            <a:r>
              <a:rPr lang="en-US" dirty="0"/>
              <a:t>Template certificate to be provided. </a:t>
            </a:r>
          </a:p>
          <a:p>
            <a:pPr lvl="1"/>
            <a:r>
              <a:rPr lang="en-US" dirty="0"/>
              <a:t>Extending options for Train the Trainer. </a:t>
            </a:r>
          </a:p>
          <a:p>
            <a:pPr lvl="1"/>
            <a:r>
              <a:rPr lang="en-US" dirty="0"/>
              <a:t>Extra TRANSITSII in January 2020 (NL). </a:t>
            </a:r>
          </a:p>
          <a:p>
            <a:pPr lvl="1"/>
            <a:r>
              <a:rPr lang="en-US" dirty="0"/>
              <a:t>CSIRTS in Asia (see next slides). 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FB37D8-C6C8-0241-AB9A-D7DAD8B49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B98223-8E24-0240-B010-CFF5ABA1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 Committee Updates</a:t>
            </a:r>
          </a:p>
        </p:txBody>
      </p:sp>
    </p:spTree>
    <p:extLst>
      <p:ext uri="{BB962C8B-B14F-4D97-AF65-F5344CB8AC3E}">
        <p14:creationId xmlns:p14="http://schemas.microsoft.com/office/powerpoint/2010/main" val="4677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201" y="1149765"/>
            <a:ext cx="3786370" cy="3082601"/>
          </a:xfrm>
        </p:spPr>
        <p:txBody>
          <a:bodyPr/>
          <a:lstStyle/>
          <a:p>
            <a:pPr marL="457200" indent="-457200"/>
            <a:r>
              <a:rPr lang="en-US" sz="1600" dirty="0">
                <a:solidFill>
                  <a:srgbClr val="002060"/>
                </a:solidFill>
              </a:rPr>
              <a:t>4 TRANSITS I trainings</a:t>
            </a:r>
          </a:p>
          <a:p>
            <a:pPr marL="457200" indent="-457200"/>
            <a:r>
              <a:rPr lang="en-US" sz="1600" dirty="0">
                <a:solidFill>
                  <a:srgbClr val="002060"/>
                </a:solidFill>
              </a:rPr>
              <a:t>60+ participants</a:t>
            </a:r>
          </a:p>
          <a:p>
            <a:pPr marL="457200" indent="-457200"/>
            <a:r>
              <a:rPr lang="en-US" sz="1600" dirty="0">
                <a:solidFill>
                  <a:srgbClr val="002060"/>
                </a:solidFill>
              </a:rPr>
              <a:t>15 countries 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1736" y="108000"/>
            <a:ext cx="6504542" cy="734400"/>
          </a:xfrm>
        </p:spPr>
        <p:txBody>
          <a:bodyPr/>
          <a:lstStyle/>
          <a:p>
            <a:r>
              <a:rPr lang="en-US" dirty="0"/>
              <a:t>CSIRT Development in Asia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215F64-13D4-D04F-8EE2-75654FF14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745" y="1401924"/>
            <a:ext cx="2698543" cy="28480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E06416-042A-D841-91FE-D1EA781EB9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01" y="3359678"/>
            <a:ext cx="3786370" cy="75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189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C442FA-A077-E043-B529-4F6F9B317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2883E-4DF8-BC43-86A0-CD63E3D50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685783"/>
            <a:fld id="{99DB5B91-B4E4-4EE4-BE5C-3E09032CE5EC}" type="slidenum">
              <a:rPr lang="en-GB" smtClean="0"/>
              <a:pPr defTabSz="685783"/>
              <a:t>4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123A90-911F-8144-B677-AAFA4AA5D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CSIRT Development in Asia - Train the Trainer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4C3F40-5022-9841-B7F2-87E5A8CB10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4" y="3675821"/>
            <a:ext cx="4781550" cy="952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7D5F9E-7B4B-0B41-B5A3-8B2B22960DEA}"/>
              </a:ext>
            </a:extLst>
          </p:cNvPr>
          <p:cNvSpPr txBox="1"/>
          <p:nvPr/>
        </p:nvSpPr>
        <p:spPr>
          <a:xfrm>
            <a:off x="340894" y="1619250"/>
            <a:ext cx="4586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Bespoke Train the Trainer course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10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9 countries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E5BC91-3F8C-DD43-B20C-63880F8C60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620" y="1227104"/>
            <a:ext cx="3692626" cy="237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5395C2-037D-6B47-81E0-01B8E2256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Nominations for Chair: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Silvio </a:t>
            </a:r>
            <a:r>
              <a:rPr lang="en-US" dirty="0" err="1"/>
              <a:t>Oertli</a:t>
            </a:r>
            <a:r>
              <a:rPr lang="en-US" dirty="0"/>
              <a:t>, SWITCH-CERT.  Nominated by </a:t>
            </a:r>
            <a:r>
              <a:rPr lang="en-GB"/>
              <a:t>CERT.LV. 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Nominations for Steering Committee: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Andre </a:t>
            </a:r>
            <a:r>
              <a:rPr lang="en-US" dirty="0" err="1"/>
              <a:t>Oosterwijk</a:t>
            </a:r>
            <a:r>
              <a:rPr lang="en-US" dirty="0"/>
              <a:t>, KPN-CERT.  Nominated by </a:t>
            </a:r>
            <a:r>
              <a:rPr lang="en-GB" dirty="0" err="1"/>
              <a:t>TeliaCERT</a:t>
            </a:r>
            <a:r>
              <a:rPr lang="en-GB" dirty="0"/>
              <a:t>.  </a:t>
            </a:r>
            <a:endParaRPr lang="en-US" dirty="0"/>
          </a:p>
          <a:p>
            <a:r>
              <a:rPr lang="en-US" dirty="0" err="1"/>
              <a:t>Rossella</a:t>
            </a:r>
            <a:r>
              <a:rPr lang="en-US" dirty="0"/>
              <a:t> Mattioli, ENISA.  </a:t>
            </a:r>
            <a:r>
              <a:rPr lang="en-US" dirty="0" err="1"/>
              <a:t>Nominiated</a:t>
            </a:r>
            <a:r>
              <a:rPr lang="en-US" dirty="0"/>
              <a:t> by </a:t>
            </a:r>
            <a:r>
              <a:rPr lang="en-GB" dirty="0" err="1"/>
              <a:t>CERT.be</a:t>
            </a:r>
            <a:r>
              <a:rPr lang="en-GB" dirty="0"/>
              <a:t>. </a:t>
            </a:r>
            <a:endParaRPr lang="en-US" dirty="0"/>
          </a:p>
          <a:p>
            <a:r>
              <a:rPr lang="en-GB" dirty="0" err="1"/>
              <a:t>Rogerio</a:t>
            </a:r>
            <a:r>
              <a:rPr lang="en-GB" dirty="0"/>
              <a:t> Gil </a:t>
            </a:r>
            <a:r>
              <a:rPr lang="en-GB" dirty="0" err="1"/>
              <a:t>Raposo</a:t>
            </a:r>
            <a:r>
              <a:rPr lang="en-GB" dirty="0"/>
              <a:t>, CERT.PT.  Nominated by SWITCH-CERT.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85726D-FB86-554D-8025-832D6C2E6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7CA0F2-EE66-4F60-8C00-E0BE38E7AEC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7B9ADBB-B970-8344-82E6-F856F63B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Elections!</a:t>
            </a:r>
          </a:p>
        </p:txBody>
      </p:sp>
    </p:spTree>
    <p:extLst>
      <p:ext uri="{BB962C8B-B14F-4D97-AF65-F5344CB8AC3E}">
        <p14:creationId xmlns:p14="http://schemas.microsoft.com/office/powerpoint/2010/main" val="217306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128791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_CSIRT_presentation_template" id="{BAE1F2C8-9007-D643-A917-3F531FA67AD0}" vid="{3FA60815-EAB5-2B4B-B484-188C0EDB74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7019c98-23ef-46f8-8434-cfd3a3bc7393">GN4PROJ-13-16</_dlc_DocId>
    <_dlc_DocIdUrl xmlns="e7019c98-23ef-46f8-8434-cfd3a3bc7393">
      <Url>https://intranet.geant.org/help-and-support/_layouts/15/DocIdRedir.aspx?ID=GN4PROJ-13-16</Url>
      <Description>GN4PROJ-13-16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C14C35B6BD02428EFDFCF6B38DCCFF" ma:contentTypeVersion="3" ma:contentTypeDescription="Create a new document." ma:contentTypeScope="" ma:versionID="cb80918fe4a605eb18370ba55c5d957b">
  <xsd:schema xmlns:xsd="http://www.w3.org/2001/XMLSchema" xmlns:xs="http://www.w3.org/2001/XMLSchema" xmlns:p="http://schemas.microsoft.com/office/2006/metadata/properties" xmlns:ns1="http://schemas.microsoft.com/sharepoint/v3" xmlns:ns2="e7019c98-23ef-46f8-8434-cfd3a3bc7393" targetNamespace="http://schemas.microsoft.com/office/2006/metadata/properties" ma:root="true" ma:fieldsID="19d4d48c21c094bbdb8e7cf95f595ca6" ns1:_="" ns2:_="">
    <xsd:import namespace="http://schemas.microsoft.com/sharepoint/v3"/>
    <xsd:import namespace="e7019c98-23ef-46f8-8434-cfd3a3bc739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19c98-23ef-46f8-8434-cfd3a3bc7393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sharepoint/v3"/>
    <ds:schemaRef ds:uri="http://schemas.openxmlformats.org/package/2006/metadata/core-properties"/>
    <ds:schemaRef ds:uri="e7019c98-23ef-46f8-8434-cfd3a3bc7393"/>
  </ds:schemaRefs>
</ds:datastoreItem>
</file>

<file path=customXml/itemProps2.xml><?xml version="1.0" encoding="utf-8"?>
<ds:datastoreItem xmlns:ds="http://schemas.openxmlformats.org/officeDocument/2006/customXml" ds:itemID="{F2E35BE0-4019-4082-B1C6-2E4ACDDEA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019c98-23ef-46f8-8434-cfd3a3bc7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4E8D75-8AF6-4906-9862-16846F3CF79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GEANT Association</Template>
  <TotalTime>46</TotalTime>
  <Words>239</Words>
  <Application>Microsoft Macintosh PowerPoint</Application>
  <PresentationFormat>On-screen Show (16:9)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GEANT Association</vt:lpstr>
      <vt:lpstr>PowerPoint Presentation</vt:lpstr>
      <vt:lpstr>Steering Committee Updates</vt:lpstr>
      <vt:lpstr>CSIRT Development in Asia </vt:lpstr>
      <vt:lpstr>CSIRT Development in Asia - Train the Trainer</vt:lpstr>
      <vt:lpstr>Elections!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Harris</dc:creator>
  <cp:keywords/>
  <dc:description>change to funding information Nov 2015</dc:description>
  <cp:lastModifiedBy>Nicole Harris</cp:lastModifiedBy>
  <cp:revision>3</cp:revision>
  <dcterms:created xsi:type="dcterms:W3CDTF">2019-09-15T09:08:41Z</dcterms:created>
  <dcterms:modified xsi:type="dcterms:W3CDTF">2019-09-15T09:55:21Z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_dlc_DocIdItemGuid">
    <vt:lpwstr>44859268-e552-4f71-81b4-ca39bd175d99</vt:lpwstr>
  </property>
</Properties>
</file>