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36"/>
  </p:notesMasterIdLst>
  <p:sldIdLst>
    <p:sldId id="284" r:id="rId6"/>
    <p:sldId id="304" r:id="rId7"/>
    <p:sldId id="319" r:id="rId8"/>
    <p:sldId id="281" r:id="rId9"/>
    <p:sldId id="297" r:id="rId10"/>
    <p:sldId id="306" r:id="rId11"/>
    <p:sldId id="299" r:id="rId12"/>
    <p:sldId id="315" r:id="rId13"/>
    <p:sldId id="316" r:id="rId14"/>
    <p:sldId id="328" r:id="rId15"/>
    <p:sldId id="308" r:id="rId16"/>
    <p:sldId id="320" r:id="rId17"/>
    <p:sldId id="267" r:id="rId18"/>
    <p:sldId id="309" r:id="rId19"/>
    <p:sldId id="310" r:id="rId20"/>
    <p:sldId id="290" r:id="rId21"/>
    <p:sldId id="291" r:id="rId22"/>
    <p:sldId id="292" r:id="rId23"/>
    <p:sldId id="311" r:id="rId24"/>
    <p:sldId id="295" r:id="rId25"/>
    <p:sldId id="326" r:id="rId26"/>
    <p:sldId id="323" r:id="rId27"/>
    <p:sldId id="327" r:id="rId28"/>
    <p:sldId id="321" r:id="rId29"/>
    <p:sldId id="324" r:id="rId30"/>
    <p:sldId id="325" r:id="rId31"/>
    <p:sldId id="329" r:id="rId32"/>
    <p:sldId id="330" r:id="rId33"/>
    <p:sldId id="331" r:id="rId34"/>
    <p:sldId id="266" r:id="rId3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53D6E"/>
    <a:srgbClr val="0C2C52"/>
    <a:srgbClr val="D01384"/>
    <a:srgbClr val="7E4792"/>
    <a:srgbClr val="F5E273"/>
    <a:srgbClr val="82C8E4"/>
    <a:srgbClr val="4992CD"/>
    <a:srgbClr val="2D6B96"/>
    <a:srgbClr val="1C4161"/>
    <a:srgbClr val="CF175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6283" autoAdjust="0"/>
  </p:normalViewPr>
  <p:slideViewPr>
    <p:cSldViewPr snapToGrid="0">
      <p:cViewPr>
        <p:scale>
          <a:sx n="90" d="100"/>
          <a:sy n="90" d="100"/>
        </p:scale>
        <p:origin x="-738" y="-18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F1988C-A487-C443-AC96-8903251E94CA}" type="doc">
      <dgm:prSet loTypeId="urn:microsoft.com/office/officeart/2005/8/layout/pyramid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E36B1D-463E-F64E-8D21-979311E6F7CC}">
      <dgm:prSet phldrT="[Text]"/>
      <dgm:spPr>
        <a:solidFill>
          <a:srgbClr val="153D6E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TF-CSIRT</a:t>
          </a:r>
        </a:p>
      </dgm:t>
    </dgm:pt>
    <dgm:pt modelId="{B4CF9AE8-F91C-6048-BE71-1C7FC0218196}" type="parTrans" cxnId="{FB447B7C-6C8F-3B42-9ACB-EEDD55284C6B}">
      <dgm:prSet/>
      <dgm:spPr/>
      <dgm:t>
        <a:bodyPr/>
        <a:lstStyle/>
        <a:p>
          <a:endParaRPr lang="en-US"/>
        </a:p>
      </dgm:t>
    </dgm:pt>
    <dgm:pt modelId="{66BE7F66-7446-F54A-A463-F4786A95AA6A}" type="sibTrans" cxnId="{FB447B7C-6C8F-3B42-9ACB-EEDD55284C6B}">
      <dgm:prSet/>
      <dgm:spPr/>
      <dgm:t>
        <a:bodyPr/>
        <a:lstStyle/>
        <a:p>
          <a:endParaRPr lang="en-US"/>
        </a:p>
      </dgm:t>
    </dgm:pt>
    <dgm:pt modelId="{BE133DC9-3900-C94C-99FC-0A43B8B7F1B1}">
      <dgm:prSet phldrT="[Text]"/>
      <dgm:spPr>
        <a:solidFill>
          <a:srgbClr val="153D6E"/>
        </a:solidFill>
      </dgm:spPr>
      <dgm:t>
        <a:bodyPr/>
        <a:lstStyle/>
        <a:p>
          <a:r>
            <a:rPr lang="en-US" dirty="0"/>
            <a:t>TRANSITS Training</a:t>
          </a:r>
        </a:p>
      </dgm:t>
    </dgm:pt>
    <dgm:pt modelId="{3E324DF8-A067-4E41-AA4D-E147ED401F1F}" type="parTrans" cxnId="{E65DCE2B-1C51-7B46-B2B6-8892635EFAFA}">
      <dgm:prSet/>
      <dgm:spPr/>
      <dgm:t>
        <a:bodyPr/>
        <a:lstStyle/>
        <a:p>
          <a:endParaRPr lang="en-US"/>
        </a:p>
      </dgm:t>
    </dgm:pt>
    <dgm:pt modelId="{B63C717B-DFBC-A447-B904-12892D134883}" type="sibTrans" cxnId="{E65DCE2B-1C51-7B46-B2B6-8892635EFAFA}">
      <dgm:prSet/>
      <dgm:spPr/>
      <dgm:t>
        <a:bodyPr/>
        <a:lstStyle/>
        <a:p>
          <a:endParaRPr lang="en-US"/>
        </a:p>
      </dgm:t>
    </dgm:pt>
    <dgm:pt modelId="{A695881C-CC96-124D-A665-585ABC146846}">
      <dgm:prSet phldrT="[Text]"/>
      <dgm:spPr>
        <a:solidFill>
          <a:srgbClr val="153D6E"/>
        </a:solidFill>
      </dgm:spPr>
      <dgm:t>
        <a:bodyPr/>
        <a:lstStyle/>
        <a:p>
          <a:r>
            <a:rPr lang="en-US" dirty="0"/>
            <a:t>TF-CSIRT</a:t>
          </a:r>
        </a:p>
        <a:p>
          <a:r>
            <a:rPr lang="en-US" dirty="0"/>
            <a:t>Steering Committee</a:t>
          </a:r>
        </a:p>
      </dgm:t>
    </dgm:pt>
    <dgm:pt modelId="{8646D275-5024-D344-ABD1-7F4B8619CB4D}" type="parTrans" cxnId="{2F825422-A60D-CC4D-83FF-A634CE613D06}">
      <dgm:prSet/>
      <dgm:spPr/>
      <dgm:t>
        <a:bodyPr/>
        <a:lstStyle/>
        <a:p>
          <a:endParaRPr lang="en-US"/>
        </a:p>
      </dgm:t>
    </dgm:pt>
    <dgm:pt modelId="{0F46B97C-1292-524F-9B60-035070A2A53D}" type="sibTrans" cxnId="{2F825422-A60D-CC4D-83FF-A634CE613D06}">
      <dgm:prSet/>
      <dgm:spPr/>
      <dgm:t>
        <a:bodyPr/>
        <a:lstStyle/>
        <a:p>
          <a:endParaRPr lang="en-US"/>
        </a:p>
      </dgm:t>
    </dgm:pt>
    <dgm:pt modelId="{B1A41C74-BB44-2C45-ADE8-0185011F4FCB}">
      <dgm:prSet phldrT="[Text]"/>
      <dgm:spPr>
        <a:solidFill>
          <a:srgbClr val="153D6E"/>
        </a:solidFill>
      </dgm:spPr>
      <dgm:t>
        <a:bodyPr/>
        <a:lstStyle/>
        <a:p>
          <a:r>
            <a:rPr lang="en-US" dirty="0"/>
            <a:t>Trusted Introducer</a:t>
          </a:r>
        </a:p>
      </dgm:t>
    </dgm:pt>
    <dgm:pt modelId="{3EBDD55C-D4EC-B744-978D-9825BDEE4BE1}" type="parTrans" cxnId="{5282064D-9228-6A4E-95E2-430686F69977}">
      <dgm:prSet/>
      <dgm:spPr/>
      <dgm:t>
        <a:bodyPr/>
        <a:lstStyle/>
        <a:p>
          <a:endParaRPr lang="en-US"/>
        </a:p>
      </dgm:t>
    </dgm:pt>
    <dgm:pt modelId="{AB897673-4CC7-804E-91AD-21046EB7C6B4}" type="sibTrans" cxnId="{5282064D-9228-6A4E-95E2-430686F69977}">
      <dgm:prSet/>
      <dgm:spPr/>
      <dgm:t>
        <a:bodyPr/>
        <a:lstStyle/>
        <a:p>
          <a:endParaRPr lang="en-US"/>
        </a:p>
      </dgm:t>
    </dgm:pt>
    <dgm:pt modelId="{D24144FD-D70E-4947-B8BB-BCF06837F280}" type="pres">
      <dgm:prSet presAssocID="{DCF1988C-A487-C443-AC96-8903251E94CA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03389D54-BC1C-E54F-A74B-5C7493D09440}" type="pres">
      <dgm:prSet presAssocID="{DCF1988C-A487-C443-AC96-8903251E94CA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92B7A75-172B-C946-8BF3-F23E3B2179EE}" type="pres">
      <dgm:prSet presAssocID="{DCF1988C-A487-C443-AC96-8903251E94CA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BF3E573-3C1E-7249-9F65-57A660909912}" type="pres">
      <dgm:prSet presAssocID="{DCF1988C-A487-C443-AC96-8903251E94CA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EA0A861-071C-9B45-94A6-739387B93EF5}" type="pres">
      <dgm:prSet presAssocID="{DCF1988C-A487-C443-AC96-8903251E94CA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31BB8ECC-95A7-2D48-8A5E-6520E2B830EA}" type="presOf" srcId="{DCF1988C-A487-C443-AC96-8903251E94CA}" destId="{D24144FD-D70E-4947-B8BB-BCF06837F280}" srcOrd="0" destOrd="0" presId="urn:microsoft.com/office/officeart/2005/8/layout/pyramid4"/>
    <dgm:cxn modelId="{E65DCE2B-1C51-7B46-B2B6-8892635EFAFA}" srcId="{DCF1988C-A487-C443-AC96-8903251E94CA}" destId="{BE133DC9-3900-C94C-99FC-0A43B8B7F1B1}" srcOrd="1" destOrd="0" parTransId="{3E324DF8-A067-4E41-AA4D-E147ED401F1F}" sibTransId="{B63C717B-DFBC-A447-B904-12892D134883}"/>
    <dgm:cxn modelId="{3CB50DA7-16CD-D447-8D19-1C46E025F237}" type="presOf" srcId="{BE133DC9-3900-C94C-99FC-0A43B8B7F1B1}" destId="{A92B7A75-172B-C946-8BF3-F23E3B2179EE}" srcOrd="0" destOrd="0" presId="urn:microsoft.com/office/officeart/2005/8/layout/pyramid4"/>
    <dgm:cxn modelId="{CC0DC711-FE3C-B145-B6CA-BC218A9F9721}" type="presOf" srcId="{63E36B1D-463E-F64E-8D21-979311E6F7CC}" destId="{03389D54-BC1C-E54F-A74B-5C7493D09440}" srcOrd="0" destOrd="0" presId="urn:microsoft.com/office/officeart/2005/8/layout/pyramid4"/>
    <dgm:cxn modelId="{5282064D-9228-6A4E-95E2-430686F69977}" srcId="{DCF1988C-A487-C443-AC96-8903251E94CA}" destId="{B1A41C74-BB44-2C45-ADE8-0185011F4FCB}" srcOrd="3" destOrd="0" parTransId="{3EBDD55C-D4EC-B744-978D-9825BDEE4BE1}" sibTransId="{AB897673-4CC7-804E-91AD-21046EB7C6B4}"/>
    <dgm:cxn modelId="{67E38A80-A2CE-0041-BC2D-FA0B11C466D4}" type="presOf" srcId="{B1A41C74-BB44-2C45-ADE8-0185011F4FCB}" destId="{7EA0A861-071C-9B45-94A6-739387B93EF5}" srcOrd="0" destOrd="0" presId="urn:microsoft.com/office/officeart/2005/8/layout/pyramid4"/>
    <dgm:cxn modelId="{2F825422-A60D-CC4D-83FF-A634CE613D06}" srcId="{DCF1988C-A487-C443-AC96-8903251E94CA}" destId="{A695881C-CC96-124D-A665-585ABC146846}" srcOrd="2" destOrd="0" parTransId="{8646D275-5024-D344-ABD1-7F4B8619CB4D}" sibTransId="{0F46B97C-1292-524F-9B60-035070A2A53D}"/>
    <dgm:cxn modelId="{40A606B4-44C9-CA43-A538-C8D228B5B232}" type="presOf" srcId="{A695881C-CC96-124D-A665-585ABC146846}" destId="{6BF3E573-3C1E-7249-9F65-57A660909912}" srcOrd="0" destOrd="0" presId="urn:microsoft.com/office/officeart/2005/8/layout/pyramid4"/>
    <dgm:cxn modelId="{FB447B7C-6C8F-3B42-9ACB-EEDD55284C6B}" srcId="{DCF1988C-A487-C443-AC96-8903251E94CA}" destId="{63E36B1D-463E-F64E-8D21-979311E6F7CC}" srcOrd="0" destOrd="0" parTransId="{B4CF9AE8-F91C-6048-BE71-1C7FC0218196}" sibTransId="{66BE7F66-7446-F54A-A463-F4786A95AA6A}"/>
    <dgm:cxn modelId="{356DF5A9-9E2D-2842-A590-2EC63AA183BE}" type="presParOf" srcId="{D24144FD-D70E-4947-B8BB-BCF06837F280}" destId="{03389D54-BC1C-E54F-A74B-5C7493D09440}" srcOrd="0" destOrd="0" presId="urn:microsoft.com/office/officeart/2005/8/layout/pyramid4"/>
    <dgm:cxn modelId="{520B510B-6A97-264B-8B66-82A331781243}" type="presParOf" srcId="{D24144FD-D70E-4947-B8BB-BCF06837F280}" destId="{A92B7A75-172B-C946-8BF3-F23E3B2179EE}" srcOrd="1" destOrd="0" presId="urn:microsoft.com/office/officeart/2005/8/layout/pyramid4"/>
    <dgm:cxn modelId="{47AAFD41-1422-EC42-BD33-BFB2CFD60224}" type="presParOf" srcId="{D24144FD-D70E-4947-B8BB-BCF06837F280}" destId="{6BF3E573-3C1E-7249-9F65-57A660909912}" srcOrd="2" destOrd="0" presId="urn:microsoft.com/office/officeart/2005/8/layout/pyramid4"/>
    <dgm:cxn modelId="{0E28803A-F910-1B41-BF77-1BB0F82A2EA5}" type="presParOf" srcId="{D24144FD-D70E-4947-B8BB-BCF06837F280}" destId="{7EA0A861-071C-9B45-94A6-739387B93EF5}" srcOrd="3" destOrd="0" presId="urn:microsoft.com/office/officeart/2005/8/layout/pyramid4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C85B6F-E60D-F247-9341-051C0342F18B}" type="doc">
      <dgm:prSet loTypeId="urn:microsoft.com/office/officeart/2005/8/layout/chevron2" loCatId="process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56DFAC03-0F45-4F46-83FE-8BFE6E79BE41}">
      <dgm:prSet/>
      <dgm:spPr/>
      <dgm:t>
        <a:bodyPr/>
        <a:lstStyle/>
        <a:p>
          <a:pPr rtl="0"/>
          <a:r>
            <a:rPr lang="en-US"/>
            <a:t>1990</a:t>
          </a:r>
        </a:p>
      </dgm:t>
    </dgm:pt>
    <dgm:pt modelId="{57CFB829-3BCF-894A-B92A-78BE5C4FDEC6}" type="parTrans" cxnId="{445F6C22-C4CE-C145-8A48-A72D77C1393E}">
      <dgm:prSet/>
      <dgm:spPr/>
      <dgm:t>
        <a:bodyPr/>
        <a:lstStyle/>
        <a:p>
          <a:endParaRPr lang="en-US"/>
        </a:p>
      </dgm:t>
    </dgm:pt>
    <dgm:pt modelId="{D331D6B4-C424-C04F-AC01-49D5D607897F}" type="sibTrans" cxnId="{445F6C22-C4CE-C145-8A48-A72D77C1393E}">
      <dgm:prSet/>
      <dgm:spPr/>
      <dgm:t>
        <a:bodyPr/>
        <a:lstStyle/>
        <a:p>
          <a:endParaRPr lang="en-US"/>
        </a:p>
      </dgm:t>
    </dgm:pt>
    <dgm:pt modelId="{1EE7CD44-E90E-1348-A9FE-5B5CB35A45F2}">
      <dgm:prSet/>
      <dgm:spPr/>
      <dgm:t>
        <a:bodyPr/>
        <a:lstStyle/>
        <a:p>
          <a:pPr rtl="0"/>
          <a:r>
            <a:rPr lang="en-US" dirty="0">
              <a:solidFill>
                <a:srgbClr val="153D6E"/>
              </a:solidFill>
            </a:rPr>
            <a:t>The very first CERT in Europe was established by the French Space Physics Analysis Network (SPAN)</a:t>
          </a:r>
        </a:p>
      </dgm:t>
    </dgm:pt>
    <dgm:pt modelId="{762E3FB9-ED82-F449-BD79-4D32BE9D8F52}" type="parTrans" cxnId="{4FCAA76D-F2B4-E042-A8BA-743C51380336}">
      <dgm:prSet/>
      <dgm:spPr/>
      <dgm:t>
        <a:bodyPr/>
        <a:lstStyle/>
        <a:p>
          <a:endParaRPr lang="en-US"/>
        </a:p>
      </dgm:t>
    </dgm:pt>
    <dgm:pt modelId="{48D97392-FA5C-1C4F-BA29-B7274A83A153}" type="sibTrans" cxnId="{4FCAA76D-F2B4-E042-A8BA-743C51380336}">
      <dgm:prSet/>
      <dgm:spPr/>
      <dgm:t>
        <a:bodyPr/>
        <a:lstStyle/>
        <a:p>
          <a:endParaRPr lang="en-US"/>
        </a:p>
      </dgm:t>
    </dgm:pt>
    <dgm:pt modelId="{6A68343C-F443-6549-86AB-9EF52A9A1E93}">
      <dgm:prSet/>
      <dgm:spPr/>
      <dgm:t>
        <a:bodyPr/>
        <a:lstStyle/>
        <a:p>
          <a:pPr rtl="0"/>
          <a:r>
            <a:rPr lang="is-IS"/>
            <a:t>1993</a:t>
          </a:r>
        </a:p>
      </dgm:t>
    </dgm:pt>
    <dgm:pt modelId="{A149B855-DA39-AE49-9970-69D1F2076025}" type="parTrans" cxnId="{AE12B5D4-3043-5046-B8F5-86ECF628298D}">
      <dgm:prSet/>
      <dgm:spPr/>
      <dgm:t>
        <a:bodyPr/>
        <a:lstStyle/>
        <a:p>
          <a:endParaRPr lang="en-US"/>
        </a:p>
      </dgm:t>
    </dgm:pt>
    <dgm:pt modelId="{6A1A2322-C514-0C4D-910E-4BF8DF8050A4}" type="sibTrans" cxnId="{AE12B5D4-3043-5046-B8F5-86ECF628298D}">
      <dgm:prSet/>
      <dgm:spPr/>
      <dgm:t>
        <a:bodyPr/>
        <a:lstStyle/>
        <a:p>
          <a:endParaRPr lang="en-US"/>
        </a:p>
      </dgm:t>
    </dgm:pt>
    <dgm:pt modelId="{091F03E3-0B33-474C-8E38-2C09757341C4}">
      <dgm:prSet/>
      <dgm:spPr/>
      <dgm:t>
        <a:bodyPr/>
        <a:lstStyle/>
        <a:p>
          <a:pPr rtl="0"/>
          <a:r>
            <a:rPr lang="en-US" dirty="0">
              <a:solidFill>
                <a:srgbClr val="153D6E"/>
              </a:solidFill>
            </a:rPr>
            <a:t>RARE CERT Task Force investigated  but not implemented</a:t>
          </a:r>
          <a:r>
            <a:rPr lang="en-US" dirty="0"/>
            <a:t>.</a:t>
          </a:r>
        </a:p>
      </dgm:t>
    </dgm:pt>
    <dgm:pt modelId="{0BE86053-8D96-F04F-AD42-E68B4DD7006D}" type="parTrans" cxnId="{C1FB50A6-B530-EA4C-BD31-C06F3B4245F0}">
      <dgm:prSet/>
      <dgm:spPr/>
      <dgm:t>
        <a:bodyPr/>
        <a:lstStyle/>
        <a:p>
          <a:endParaRPr lang="en-US"/>
        </a:p>
      </dgm:t>
    </dgm:pt>
    <dgm:pt modelId="{7E45B227-B5F5-754F-A9C8-0BE0B63C98A0}" type="sibTrans" cxnId="{C1FB50A6-B530-EA4C-BD31-C06F3B4245F0}">
      <dgm:prSet/>
      <dgm:spPr/>
      <dgm:t>
        <a:bodyPr/>
        <a:lstStyle/>
        <a:p>
          <a:endParaRPr lang="en-US"/>
        </a:p>
      </dgm:t>
    </dgm:pt>
    <dgm:pt modelId="{04C89A4C-E1A4-5B42-B027-73F664C089CD}">
      <dgm:prSet/>
      <dgm:spPr/>
      <dgm:t>
        <a:bodyPr/>
        <a:lstStyle/>
        <a:p>
          <a:pPr rtl="0"/>
          <a:r>
            <a:rPr lang="de-DE" dirty="0"/>
            <a:t>1995 - 1999</a:t>
          </a:r>
        </a:p>
      </dgm:t>
    </dgm:pt>
    <dgm:pt modelId="{035C37CD-2872-F34A-B10B-55F98C38B4DE}" type="parTrans" cxnId="{2DA4D20C-835D-674C-BB08-2766A59EFD5B}">
      <dgm:prSet/>
      <dgm:spPr/>
      <dgm:t>
        <a:bodyPr/>
        <a:lstStyle/>
        <a:p>
          <a:endParaRPr lang="en-US"/>
        </a:p>
      </dgm:t>
    </dgm:pt>
    <dgm:pt modelId="{7A36A416-8F12-0F49-BC6F-D931797377B8}" type="sibTrans" cxnId="{2DA4D20C-835D-674C-BB08-2766A59EFD5B}">
      <dgm:prSet/>
      <dgm:spPr/>
      <dgm:t>
        <a:bodyPr/>
        <a:lstStyle/>
        <a:p>
          <a:endParaRPr lang="en-US"/>
        </a:p>
      </dgm:t>
    </dgm:pt>
    <dgm:pt modelId="{B33A78AF-FA28-2046-8EF6-AF5CF198CFFB}">
      <dgm:prSet/>
      <dgm:spPr/>
      <dgm:t>
        <a:bodyPr/>
        <a:lstStyle/>
        <a:p>
          <a:pPr rtl="0"/>
          <a:r>
            <a:rPr lang="en-US" dirty="0">
              <a:solidFill>
                <a:srgbClr val="153D6E"/>
              </a:solidFill>
            </a:rPr>
            <a:t>TERENA Security Incident Response Coordination for Europe (SIRCE). </a:t>
          </a:r>
        </a:p>
      </dgm:t>
    </dgm:pt>
    <dgm:pt modelId="{2A47AD7B-E1CB-F749-BAC1-56F5803B64D5}" type="parTrans" cxnId="{5F2F8F2E-CACD-0F40-9F3A-20C9A0FC31E6}">
      <dgm:prSet/>
      <dgm:spPr/>
      <dgm:t>
        <a:bodyPr/>
        <a:lstStyle/>
        <a:p>
          <a:endParaRPr lang="en-US"/>
        </a:p>
      </dgm:t>
    </dgm:pt>
    <dgm:pt modelId="{7ECF8B3F-AA33-5449-91C2-7734E95193B9}" type="sibTrans" cxnId="{5F2F8F2E-CACD-0F40-9F3A-20C9A0FC31E6}">
      <dgm:prSet/>
      <dgm:spPr/>
      <dgm:t>
        <a:bodyPr/>
        <a:lstStyle/>
        <a:p>
          <a:endParaRPr lang="en-US"/>
        </a:p>
      </dgm:t>
    </dgm:pt>
    <dgm:pt modelId="{CD520462-ED93-E74A-A16C-4D248B377883}">
      <dgm:prSet/>
      <dgm:spPr/>
      <dgm:t>
        <a:bodyPr/>
        <a:lstStyle/>
        <a:p>
          <a:pPr rtl="0"/>
          <a:r>
            <a:rPr lang="en-US"/>
            <a:t>1999</a:t>
          </a:r>
        </a:p>
      </dgm:t>
    </dgm:pt>
    <dgm:pt modelId="{810FA254-C52F-704F-A68F-C5F059DC9D54}" type="parTrans" cxnId="{21B5FD12-C94B-FC4C-B197-7487888B0764}">
      <dgm:prSet/>
      <dgm:spPr/>
      <dgm:t>
        <a:bodyPr/>
        <a:lstStyle/>
        <a:p>
          <a:endParaRPr lang="en-US"/>
        </a:p>
      </dgm:t>
    </dgm:pt>
    <dgm:pt modelId="{5A2CC1E4-6CA9-5A42-A1E1-7911004A62F3}" type="sibTrans" cxnId="{21B5FD12-C94B-FC4C-B197-7487888B0764}">
      <dgm:prSet/>
      <dgm:spPr/>
      <dgm:t>
        <a:bodyPr/>
        <a:lstStyle/>
        <a:p>
          <a:endParaRPr lang="en-US"/>
        </a:p>
      </dgm:t>
    </dgm:pt>
    <dgm:pt modelId="{CFC02781-DCEB-4942-8335-3EFBD9580F5C}">
      <dgm:prSet/>
      <dgm:spPr/>
      <dgm:t>
        <a:bodyPr/>
        <a:lstStyle/>
        <a:p>
          <a:pPr rtl="0"/>
          <a:r>
            <a:rPr lang="en-US" dirty="0">
              <a:solidFill>
                <a:srgbClr val="153D6E"/>
              </a:solidFill>
            </a:rPr>
            <a:t>CERT-</a:t>
          </a:r>
          <a:r>
            <a:rPr lang="en-US" dirty="0" err="1">
              <a:solidFill>
                <a:srgbClr val="153D6E"/>
              </a:solidFill>
            </a:rPr>
            <a:t>coord</a:t>
          </a:r>
          <a:endParaRPr lang="en-US" dirty="0">
            <a:solidFill>
              <a:srgbClr val="153D6E"/>
            </a:solidFill>
          </a:endParaRPr>
        </a:p>
      </dgm:t>
    </dgm:pt>
    <dgm:pt modelId="{82141AEB-4BBA-CB4F-9930-C9ADD79525AA}" type="parTrans" cxnId="{2341479D-00EE-1F4B-8644-D6CFBDB01664}">
      <dgm:prSet/>
      <dgm:spPr/>
      <dgm:t>
        <a:bodyPr/>
        <a:lstStyle/>
        <a:p>
          <a:endParaRPr lang="en-US"/>
        </a:p>
      </dgm:t>
    </dgm:pt>
    <dgm:pt modelId="{7EDECCE4-112C-6041-A265-59F0325BA32C}" type="sibTrans" cxnId="{2341479D-00EE-1F4B-8644-D6CFBDB01664}">
      <dgm:prSet/>
      <dgm:spPr/>
      <dgm:t>
        <a:bodyPr/>
        <a:lstStyle/>
        <a:p>
          <a:endParaRPr lang="en-US"/>
        </a:p>
      </dgm:t>
    </dgm:pt>
    <dgm:pt modelId="{CD71AF2E-FA0E-0842-B509-EF85F5767DA4}">
      <dgm:prSet/>
      <dgm:spPr/>
      <dgm:t>
        <a:bodyPr/>
        <a:lstStyle/>
        <a:p>
          <a:pPr rtl="0"/>
          <a:r>
            <a:rPr lang="is-IS"/>
            <a:t>2000</a:t>
          </a:r>
        </a:p>
      </dgm:t>
    </dgm:pt>
    <dgm:pt modelId="{F150C572-CDFD-5D43-9E31-933294FFD085}" type="parTrans" cxnId="{931F49F2-51FA-DC48-A5FA-143CB24E3D8E}">
      <dgm:prSet/>
      <dgm:spPr/>
      <dgm:t>
        <a:bodyPr/>
        <a:lstStyle/>
        <a:p>
          <a:endParaRPr lang="en-US"/>
        </a:p>
      </dgm:t>
    </dgm:pt>
    <dgm:pt modelId="{53AD69C3-0F83-1348-AEEC-17CA293CECF4}" type="sibTrans" cxnId="{931F49F2-51FA-DC48-A5FA-143CB24E3D8E}">
      <dgm:prSet/>
      <dgm:spPr/>
      <dgm:t>
        <a:bodyPr/>
        <a:lstStyle/>
        <a:p>
          <a:endParaRPr lang="en-US"/>
        </a:p>
      </dgm:t>
    </dgm:pt>
    <dgm:pt modelId="{B416E431-E389-7946-BB2F-F3AF231C67B9}">
      <dgm:prSet/>
      <dgm:spPr/>
      <dgm:t>
        <a:bodyPr/>
        <a:lstStyle/>
        <a:p>
          <a:pPr rtl="0"/>
          <a:r>
            <a:rPr lang="en-US" dirty="0">
              <a:solidFill>
                <a:srgbClr val="153D6E"/>
              </a:solidFill>
            </a:rPr>
            <a:t>1</a:t>
          </a:r>
          <a:r>
            <a:rPr lang="en-US" baseline="30000" dirty="0">
              <a:solidFill>
                <a:srgbClr val="153D6E"/>
              </a:solidFill>
            </a:rPr>
            <a:t>st</a:t>
          </a:r>
          <a:r>
            <a:rPr lang="en-US" dirty="0">
              <a:solidFill>
                <a:srgbClr val="153D6E"/>
              </a:solidFill>
            </a:rPr>
            <a:t> TF-CSIRT meeting.</a:t>
          </a:r>
        </a:p>
        <a:p>
          <a:pPr rtl="0"/>
          <a:r>
            <a:rPr lang="en-US" dirty="0">
              <a:solidFill>
                <a:srgbClr val="153D6E"/>
              </a:solidFill>
            </a:rPr>
            <a:t>Trusted Introducer</a:t>
          </a:r>
          <a:r>
            <a:rPr lang="en-US" baseline="0" dirty="0">
              <a:solidFill>
                <a:srgbClr val="153D6E"/>
              </a:solidFill>
            </a:rPr>
            <a:t> established</a:t>
          </a:r>
        </a:p>
        <a:p>
          <a:pPr rtl="0"/>
          <a:r>
            <a:rPr lang="en-US" dirty="0"/>
            <a:t> </a:t>
          </a:r>
        </a:p>
      </dgm:t>
    </dgm:pt>
    <dgm:pt modelId="{920AD1FA-5DC4-684E-8D3A-6C9E27E7F0A6}" type="parTrans" cxnId="{8FA045DF-5113-7B46-958E-04FA3F9C0048}">
      <dgm:prSet/>
      <dgm:spPr/>
      <dgm:t>
        <a:bodyPr/>
        <a:lstStyle/>
        <a:p>
          <a:endParaRPr lang="en-US"/>
        </a:p>
      </dgm:t>
    </dgm:pt>
    <dgm:pt modelId="{0EEF4374-2FB6-F949-B528-E7E632AFCC2E}" type="sibTrans" cxnId="{8FA045DF-5113-7B46-958E-04FA3F9C0048}">
      <dgm:prSet/>
      <dgm:spPr/>
      <dgm:t>
        <a:bodyPr/>
        <a:lstStyle/>
        <a:p>
          <a:endParaRPr lang="en-US"/>
        </a:p>
      </dgm:t>
    </dgm:pt>
    <dgm:pt modelId="{B458EBD8-DE3D-8B4F-9394-5E236FB176CF}" type="pres">
      <dgm:prSet presAssocID="{F7C85B6F-E60D-F247-9341-051C0342F18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04792597-0214-DF4B-8D3D-A3319B8CA6D5}" type="pres">
      <dgm:prSet presAssocID="{56DFAC03-0F45-4F46-83FE-8BFE6E79BE41}" presName="composite" presStyleCnt="0"/>
      <dgm:spPr/>
    </dgm:pt>
    <dgm:pt modelId="{BDBE7C3D-6D19-AB48-9C24-9A5DE3070122}" type="pres">
      <dgm:prSet presAssocID="{56DFAC03-0F45-4F46-83FE-8BFE6E79BE4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E5F247E-E34C-754C-977C-C84715D04365}" type="pres">
      <dgm:prSet presAssocID="{56DFAC03-0F45-4F46-83FE-8BFE6E79BE4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B3FBA87-14ED-244C-955B-1525AD6F8BB6}" type="pres">
      <dgm:prSet presAssocID="{D331D6B4-C424-C04F-AC01-49D5D607897F}" presName="sp" presStyleCnt="0"/>
      <dgm:spPr/>
    </dgm:pt>
    <dgm:pt modelId="{CD7884F0-477E-F442-9ED9-2FE27CE6F2E7}" type="pres">
      <dgm:prSet presAssocID="{6A68343C-F443-6549-86AB-9EF52A9A1E93}" presName="composite" presStyleCnt="0"/>
      <dgm:spPr/>
    </dgm:pt>
    <dgm:pt modelId="{3DA6D934-208A-9B4A-A8C3-B5A1F681A492}" type="pres">
      <dgm:prSet presAssocID="{6A68343C-F443-6549-86AB-9EF52A9A1E9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CA20411-82D5-E345-B7E5-0CED60817BD1}" type="pres">
      <dgm:prSet presAssocID="{6A68343C-F443-6549-86AB-9EF52A9A1E93}" presName="descendantText" presStyleLbl="alignAcc1" presStyleIdx="1" presStyleCnt="5" custLinFactNeighborX="17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BACDB1D-E4B8-4846-9466-2C121B850A7E}" type="pres">
      <dgm:prSet presAssocID="{6A1A2322-C514-0C4D-910E-4BF8DF8050A4}" presName="sp" presStyleCnt="0"/>
      <dgm:spPr/>
    </dgm:pt>
    <dgm:pt modelId="{06CC3D43-6029-AF4C-8A3F-F5E9AF6A2E1C}" type="pres">
      <dgm:prSet presAssocID="{04C89A4C-E1A4-5B42-B027-73F664C089CD}" presName="composite" presStyleCnt="0"/>
      <dgm:spPr/>
    </dgm:pt>
    <dgm:pt modelId="{EE726F02-696C-674A-95B4-1E1EAE6F4E5B}" type="pres">
      <dgm:prSet presAssocID="{04C89A4C-E1A4-5B42-B027-73F664C089C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1468CF2-86AE-F64A-BB7A-528EB3D42C82}" type="pres">
      <dgm:prSet presAssocID="{04C89A4C-E1A4-5B42-B027-73F664C089C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D257106-D806-8647-A789-DF1AFBF997CB}" type="pres">
      <dgm:prSet presAssocID="{7A36A416-8F12-0F49-BC6F-D931797377B8}" presName="sp" presStyleCnt="0"/>
      <dgm:spPr/>
    </dgm:pt>
    <dgm:pt modelId="{9F9E3B3F-180C-9248-AD6A-5B0D10E36C60}" type="pres">
      <dgm:prSet presAssocID="{CD520462-ED93-E74A-A16C-4D248B377883}" presName="composite" presStyleCnt="0"/>
      <dgm:spPr/>
    </dgm:pt>
    <dgm:pt modelId="{99D62A0B-1DA9-1647-A0F6-E3509778A7D7}" type="pres">
      <dgm:prSet presAssocID="{CD520462-ED93-E74A-A16C-4D248B37788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A6F4DB4-DEE7-8D4F-9FCC-8EBEB9BFC279}" type="pres">
      <dgm:prSet presAssocID="{CD520462-ED93-E74A-A16C-4D248B37788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2FA06CB-9397-554E-B032-65E7A8F78C63}" type="pres">
      <dgm:prSet presAssocID="{5A2CC1E4-6CA9-5A42-A1E1-7911004A62F3}" presName="sp" presStyleCnt="0"/>
      <dgm:spPr/>
    </dgm:pt>
    <dgm:pt modelId="{9659F462-37B2-1542-8BD9-52596C64180C}" type="pres">
      <dgm:prSet presAssocID="{CD71AF2E-FA0E-0842-B509-EF85F5767DA4}" presName="composite" presStyleCnt="0"/>
      <dgm:spPr/>
    </dgm:pt>
    <dgm:pt modelId="{896D1D44-2291-BA45-9F21-6D4B13806E15}" type="pres">
      <dgm:prSet presAssocID="{CD71AF2E-FA0E-0842-B509-EF85F5767DA4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F7F70DF-D03A-4642-862A-F2249DDE8856}" type="pres">
      <dgm:prSet presAssocID="{CD71AF2E-FA0E-0842-B509-EF85F5767DA4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01BD3197-2ABD-5E42-876A-9DC4F7C1D64B}" type="presOf" srcId="{1EE7CD44-E90E-1348-A9FE-5B5CB35A45F2}" destId="{3E5F247E-E34C-754C-977C-C84715D04365}" srcOrd="0" destOrd="0" presId="urn:microsoft.com/office/officeart/2005/8/layout/chevron2"/>
    <dgm:cxn modelId="{CC8AAB05-3D3D-9347-8CBF-88843A4D40D2}" type="presOf" srcId="{CD520462-ED93-E74A-A16C-4D248B377883}" destId="{99D62A0B-1DA9-1647-A0F6-E3509778A7D7}" srcOrd="0" destOrd="0" presId="urn:microsoft.com/office/officeart/2005/8/layout/chevron2"/>
    <dgm:cxn modelId="{C1FB50A6-B530-EA4C-BD31-C06F3B4245F0}" srcId="{6A68343C-F443-6549-86AB-9EF52A9A1E93}" destId="{091F03E3-0B33-474C-8E38-2C09757341C4}" srcOrd="0" destOrd="0" parTransId="{0BE86053-8D96-F04F-AD42-E68B4DD7006D}" sibTransId="{7E45B227-B5F5-754F-A9C8-0BE0B63C98A0}"/>
    <dgm:cxn modelId="{2DA4D20C-835D-674C-BB08-2766A59EFD5B}" srcId="{F7C85B6F-E60D-F247-9341-051C0342F18B}" destId="{04C89A4C-E1A4-5B42-B027-73F664C089CD}" srcOrd="2" destOrd="0" parTransId="{035C37CD-2872-F34A-B10B-55F98C38B4DE}" sibTransId="{7A36A416-8F12-0F49-BC6F-D931797377B8}"/>
    <dgm:cxn modelId="{AE12B5D4-3043-5046-B8F5-86ECF628298D}" srcId="{F7C85B6F-E60D-F247-9341-051C0342F18B}" destId="{6A68343C-F443-6549-86AB-9EF52A9A1E93}" srcOrd="1" destOrd="0" parTransId="{A149B855-DA39-AE49-9970-69D1F2076025}" sibTransId="{6A1A2322-C514-0C4D-910E-4BF8DF8050A4}"/>
    <dgm:cxn modelId="{DA276BCE-4B68-2148-B064-0FAE81AC1DAB}" type="presOf" srcId="{56DFAC03-0F45-4F46-83FE-8BFE6E79BE41}" destId="{BDBE7C3D-6D19-AB48-9C24-9A5DE3070122}" srcOrd="0" destOrd="0" presId="urn:microsoft.com/office/officeart/2005/8/layout/chevron2"/>
    <dgm:cxn modelId="{BD230B90-0B60-7E4F-9ABC-DA301A6DB49E}" type="presOf" srcId="{04C89A4C-E1A4-5B42-B027-73F664C089CD}" destId="{EE726F02-696C-674A-95B4-1E1EAE6F4E5B}" srcOrd="0" destOrd="0" presId="urn:microsoft.com/office/officeart/2005/8/layout/chevron2"/>
    <dgm:cxn modelId="{8FA045DF-5113-7B46-958E-04FA3F9C0048}" srcId="{CD71AF2E-FA0E-0842-B509-EF85F5767DA4}" destId="{B416E431-E389-7946-BB2F-F3AF231C67B9}" srcOrd="0" destOrd="0" parTransId="{920AD1FA-5DC4-684E-8D3A-6C9E27E7F0A6}" sibTransId="{0EEF4374-2FB6-F949-B528-E7E632AFCC2E}"/>
    <dgm:cxn modelId="{2341479D-00EE-1F4B-8644-D6CFBDB01664}" srcId="{CD520462-ED93-E74A-A16C-4D248B377883}" destId="{CFC02781-DCEB-4942-8335-3EFBD9580F5C}" srcOrd="0" destOrd="0" parTransId="{82141AEB-4BBA-CB4F-9930-C9ADD79525AA}" sibTransId="{7EDECCE4-112C-6041-A265-59F0325BA32C}"/>
    <dgm:cxn modelId="{3C8E9815-0F92-C141-82D8-6498002FAEEF}" type="presOf" srcId="{091F03E3-0B33-474C-8E38-2C09757341C4}" destId="{8CA20411-82D5-E345-B7E5-0CED60817BD1}" srcOrd="0" destOrd="0" presId="urn:microsoft.com/office/officeart/2005/8/layout/chevron2"/>
    <dgm:cxn modelId="{445F6C22-C4CE-C145-8A48-A72D77C1393E}" srcId="{F7C85B6F-E60D-F247-9341-051C0342F18B}" destId="{56DFAC03-0F45-4F46-83FE-8BFE6E79BE41}" srcOrd="0" destOrd="0" parTransId="{57CFB829-3BCF-894A-B92A-78BE5C4FDEC6}" sibTransId="{D331D6B4-C424-C04F-AC01-49D5D607897F}"/>
    <dgm:cxn modelId="{C6B5BD1B-D26C-AE41-A751-81C8F632EDAA}" type="presOf" srcId="{F7C85B6F-E60D-F247-9341-051C0342F18B}" destId="{B458EBD8-DE3D-8B4F-9394-5E236FB176CF}" srcOrd="0" destOrd="0" presId="urn:microsoft.com/office/officeart/2005/8/layout/chevron2"/>
    <dgm:cxn modelId="{D89BB009-4840-0940-B40F-195089065B40}" type="presOf" srcId="{B416E431-E389-7946-BB2F-F3AF231C67B9}" destId="{AF7F70DF-D03A-4642-862A-F2249DDE8856}" srcOrd="0" destOrd="0" presId="urn:microsoft.com/office/officeart/2005/8/layout/chevron2"/>
    <dgm:cxn modelId="{21B5FD12-C94B-FC4C-B197-7487888B0764}" srcId="{F7C85B6F-E60D-F247-9341-051C0342F18B}" destId="{CD520462-ED93-E74A-A16C-4D248B377883}" srcOrd="3" destOrd="0" parTransId="{810FA254-C52F-704F-A68F-C5F059DC9D54}" sibTransId="{5A2CC1E4-6CA9-5A42-A1E1-7911004A62F3}"/>
    <dgm:cxn modelId="{49D539E8-AC95-DB43-8233-9C95D06E2095}" type="presOf" srcId="{CD71AF2E-FA0E-0842-B509-EF85F5767DA4}" destId="{896D1D44-2291-BA45-9F21-6D4B13806E15}" srcOrd="0" destOrd="0" presId="urn:microsoft.com/office/officeart/2005/8/layout/chevron2"/>
    <dgm:cxn modelId="{E9AF044B-CE11-134E-94F2-99DE987A4FCF}" type="presOf" srcId="{6A68343C-F443-6549-86AB-9EF52A9A1E93}" destId="{3DA6D934-208A-9B4A-A8C3-B5A1F681A492}" srcOrd="0" destOrd="0" presId="urn:microsoft.com/office/officeart/2005/8/layout/chevron2"/>
    <dgm:cxn modelId="{931F49F2-51FA-DC48-A5FA-143CB24E3D8E}" srcId="{F7C85B6F-E60D-F247-9341-051C0342F18B}" destId="{CD71AF2E-FA0E-0842-B509-EF85F5767DA4}" srcOrd="4" destOrd="0" parTransId="{F150C572-CDFD-5D43-9E31-933294FFD085}" sibTransId="{53AD69C3-0F83-1348-AEEC-17CA293CECF4}"/>
    <dgm:cxn modelId="{5F2F8F2E-CACD-0F40-9F3A-20C9A0FC31E6}" srcId="{04C89A4C-E1A4-5B42-B027-73F664C089CD}" destId="{B33A78AF-FA28-2046-8EF6-AF5CF198CFFB}" srcOrd="0" destOrd="0" parTransId="{2A47AD7B-E1CB-F749-BAC1-56F5803B64D5}" sibTransId="{7ECF8B3F-AA33-5449-91C2-7734E95193B9}"/>
    <dgm:cxn modelId="{A1726B21-8D97-0942-9D1E-8C7BB3FCB9C4}" type="presOf" srcId="{CFC02781-DCEB-4942-8335-3EFBD9580F5C}" destId="{1A6F4DB4-DEE7-8D4F-9FCC-8EBEB9BFC279}" srcOrd="0" destOrd="0" presId="urn:microsoft.com/office/officeart/2005/8/layout/chevron2"/>
    <dgm:cxn modelId="{2E2526B1-73DE-B446-A8FB-B8225B6082AC}" type="presOf" srcId="{B33A78AF-FA28-2046-8EF6-AF5CF198CFFB}" destId="{11468CF2-86AE-F64A-BB7A-528EB3D42C82}" srcOrd="0" destOrd="0" presId="urn:microsoft.com/office/officeart/2005/8/layout/chevron2"/>
    <dgm:cxn modelId="{4FCAA76D-F2B4-E042-A8BA-743C51380336}" srcId="{56DFAC03-0F45-4F46-83FE-8BFE6E79BE41}" destId="{1EE7CD44-E90E-1348-A9FE-5B5CB35A45F2}" srcOrd="0" destOrd="0" parTransId="{762E3FB9-ED82-F449-BD79-4D32BE9D8F52}" sibTransId="{48D97392-FA5C-1C4F-BA29-B7274A83A153}"/>
    <dgm:cxn modelId="{1AE9677E-7CC1-3A43-A8F8-26AFE3977D86}" type="presParOf" srcId="{B458EBD8-DE3D-8B4F-9394-5E236FB176CF}" destId="{04792597-0214-DF4B-8D3D-A3319B8CA6D5}" srcOrd="0" destOrd="0" presId="urn:microsoft.com/office/officeart/2005/8/layout/chevron2"/>
    <dgm:cxn modelId="{F287A3A2-414E-7948-A4FD-D50E1E997651}" type="presParOf" srcId="{04792597-0214-DF4B-8D3D-A3319B8CA6D5}" destId="{BDBE7C3D-6D19-AB48-9C24-9A5DE3070122}" srcOrd="0" destOrd="0" presId="urn:microsoft.com/office/officeart/2005/8/layout/chevron2"/>
    <dgm:cxn modelId="{F4407C07-EC06-6B4E-8F50-0CC36A698EF5}" type="presParOf" srcId="{04792597-0214-DF4B-8D3D-A3319B8CA6D5}" destId="{3E5F247E-E34C-754C-977C-C84715D04365}" srcOrd="1" destOrd="0" presId="urn:microsoft.com/office/officeart/2005/8/layout/chevron2"/>
    <dgm:cxn modelId="{0922A749-7194-BD4B-AF7C-393A9F694B93}" type="presParOf" srcId="{B458EBD8-DE3D-8B4F-9394-5E236FB176CF}" destId="{6B3FBA87-14ED-244C-955B-1525AD6F8BB6}" srcOrd="1" destOrd="0" presId="urn:microsoft.com/office/officeart/2005/8/layout/chevron2"/>
    <dgm:cxn modelId="{AA63287D-D776-B845-B2DE-0EA4B3B63E85}" type="presParOf" srcId="{B458EBD8-DE3D-8B4F-9394-5E236FB176CF}" destId="{CD7884F0-477E-F442-9ED9-2FE27CE6F2E7}" srcOrd="2" destOrd="0" presId="urn:microsoft.com/office/officeart/2005/8/layout/chevron2"/>
    <dgm:cxn modelId="{9D501F2E-1F2A-AD49-A29A-801F790CB515}" type="presParOf" srcId="{CD7884F0-477E-F442-9ED9-2FE27CE6F2E7}" destId="{3DA6D934-208A-9B4A-A8C3-B5A1F681A492}" srcOrd="0" destOrd="0" presId="urn:microsoft.com/office/officeart/2005/8/layout/chevron2"/>
    <dgm:cxn modelId="{00CEDE3C-7324-CD4C-9CDD-ACA2BF8438B3}" type="presParOf" srcId="{CD7884F0-477E-F442-9ED9-2FE27CE6F2E7}" destId="{8CA20411-82D5-E345-B7E5-0CED60817BD1}" srcOrd="1" destOrd="0" presId="urn:microsoft.com/office/officeart/2005/8/layout/chevron2"/>
    <dgm:cxn modelId="{1BF0D7C8-40E6-D544-AB72-2BDFCCFD1E13}" type="presParOf" srcId="{B458EBD8-DE3D-8B4F-9394-5E236FB176CF}" destId="{BBACDB1D-E4B8-4846-9466-2C121B850A7E}" srcOrd="3" destOrd="0" presId="urn:microsoft.com/office/officeart/2005/8/layout/chevron2"/>
    <dgm:cxn modelId="{24D5A674-882D-A848-A20B-E7E7C5C20FE1}" type="presParOf" srcId="{B458EBD8-DE3D-8B4F-9394-5E236FB176CF}" destId="{06CC3D43-6029-AF4C-8A3F-F5E9AF6A2E1C}" srcOrd="4" destOrd="0" presId="urn:microsoft.com/office/officeart/2005/8/layout/chevron2"/>
    <dgm:cxn modelId="{BAF70320-5E73-2543-A3F8-7B55BB1E61CF}" type="presParOf" srcId="{06CC3D43-6029-AF4C-8A3F-F5E9AF6A2E1C}" destId="{EE726F02-696C-674A-95B4-1E1EAE6F4E5B}" srcOrd="0" destOrd="0" presId="urn:microsoft.com/office/officeart/2005/8/layout/chevron2"/>
    <dgm:cxn modelId="{3DA2B33E-1387-D74E-AD7C-45C50704817A}" type="presParOf" srcId="{06CC3D43-6029-AF4C-8A3F-F5E9AF6A2E1C}" destId="{11468CF2-86AE-F64A-BB7A-528EB3D42C82}" srcOrd="1" destOrd="0" presId="urn:microsoft.com/office/officeart/2005/8/layout/chevron2"/>
    <dgm:cxn modelId="{EB29DF93-47E1-E84E-BBB7-39F8A2C501E0}" type="presParOf" srcId="{B458EBD8-DE3D-8B4F-9394-5E236FB176CF}" destId="{ED257106-D806-8647-A789-DF1AFBF997CB}" srcOrd="5" destOrd="0" presId="urn:microsoft.com/office/officeart/2005/8/layout/chevron2"/>
    <dgm:cxn modelId="{ED11840B-A95F-6145-A627-EF16DACFB7A2}" type="presParOf" srcId="{B458EBD8-DE3D-8B4F-9394-5E236FB176CF}" destId="{9F9E3B3F-180C-9248-AD6A-5B0D10E36C60}" srcOrd="6" destOrd="0" presId="urn:microsoft.com/office/officeart/2005/8/layout/chevron2"/>
    <dgm:cxn modelId="{22E55DA5-4F8D-7440-A342-8AB45B9E7659}" type="presParOf" srcId="{9F9E3B3F-180C-9248-AD6A-5B0D10E36C60}" destId="{99D62A0B-1DA9-1647-A0F6-E3509778A7D7}" srcOrd="0" destOrd="0" presId="urn:microsoft.com/office/officeart/2005/8/layout/chevron2"/>
    <dgm:cxn modelId="{0CEE49F3-5586-AA46-B5DB-7117E0A61C61}" type="presParOf" srcId="{9F9E3B3F-180C-9248-AD6A-5B0D10E36C60}" destId="{1A6F4DB4-DEE7-8D4F-9FCC-8EBEB9BFC279}" srcOrd="1" destOrd="0" presId="urn:microsoft.com/office/officeart/2005/8/layout/chevron2"/>
    <dgm:cxn modelId="{A4A19325-5F17-0A4C-9033-C29E4460C6D9}" type="presParOf" srcId="{B458EBD8-DE3D-8B4F-9394-5E236FB176CF}" destId="{12FA06CB-9397-554E-B032-65E7A8F78C63}" srcOrd="7" destOrd="0" presId="urn:microsoft.com/office/officeart/2005/8/layout/chevron2"/>
    <dgm:cxn modelId="{F3DE0876-4867-2943-91BF-3F8369DAC277}" type="presParOf" srcId="{B458EBD8-DE3D-8B4F-9394-5E236FB176CF}" destId="{9659F462-37B2-1542-8BD9-52596C64180C}" srcOrd="8" destOrd="0" presId="urn:microsoft.com/office/officeart/2005/8/layout/chevron2"/>
    <dgm:cxn modelId="{4EF1948D-62E6-4E42-B939-0D4F4BD52F04}" type="presParOf" srcId="{9659F462-37B2-1542-8BD9-52596C64180C}" destId="{896D1D44-2291-BA45-9F21-6D4B13806E15}" srcOrd="0" destOrd="0" presId="urn:microsoft.com/office/officeart/2005/8/layout/chevron2"/>
    <dgm:cxn modelId="{B5838EB7-A555-4A44-9A76-7E992A480E65}" type="presParOf" srcId="{9659F462-37B2-1542-8BD9-52596C64180C}" destId="{AF7F70DF-D03A-4642-862A-F2249DDE88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E4CC4A-E5C4-764E-A8B6-FC9EACBB9ACF}" type="doc">
      <dgm:prSet loTypeId="urn:microsoft.com/office/officeart/2005/8/layout/cycle8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B43D2F2-476A-464B-8EE7-ABE91D61758B}">
      <dgm:prSet/>
      <dgm:spPr>
        <a:solidFill>
          <a:srgbClr val="0C2C52"/>
        </a:solidFill>
      </dgm:spPr>
      <dgm:t>
        <a:bodyPr/>
        <a:lstStyle/>
        <a:p>
          <a:pPr rtl="0"/>
          <a:r>
            <a:rPr lang="en-US" dirty="0"/>
            <a:t>Improve TF-CSIRT governance</a:t>
          </a:r>
        </a:p>
      </dgm:t>
    </dgm:pt>
    <dgm:pt modelId="{BB4CC4B4-FB4A-FB4C-BDF1-8DF044F31609}" type="parTrans" cxnId="{79F49088-2CE1-774D-AA8F-CFB1A3F86B69}">
      <dgm:prSet/>
      <dgm:spPr/>
      <dgm:t>
        <a:bodyPr/>
        <a:lstStyle/>
        <a:p>
          <a:endParaRPr lang="en-US"/>
        </a:p>
      </dgm:t>
    </dgm:pt>
    <dgm:pt modelId="{67D724EA-722C-944A-801F-0C3F6E2B5C74}" type="sibTrans" cxnId="{79F49088-2CE1-774D-AA8F-CFB1A3F86B69}">
      <dgm:prSet/>
      <dgm:spPr/>
      <dgm:t>
        <a:bodyPr/>
        <a:lstStyle/>
        <a:p>
          <a:endParaRPr lang="en-US"/>
        </a:p>
      </dgm:t>
    </dgm:pt>
    <dgm:pt modelId="{D9025E39-71D4-C84A-AA76-FC86A8C5589B}">
      <dgm:prSet/>
      <dgm:spPr>
        <a:solidFill>
          <a:srgbClr val="0C2C52"/>
        </a:solidFill>
      </dgm:spPr>
      <dgm:t>
        <a:bodyPr/>
        <a:lstStyle/>
        <a:p>
          <a:pPr rtl="0"/>
          <a:r>
            <a:rPr lang="en-US" dirty="0"/>
            <a:t>Leverage community knowledge</a:t>
          </a:r>
        </a:p>
      </dgm:t>
    </dgm:pt>
    <dgm:pt modelId="{3469A0F1-B1AC-7D4E-A5BE-00653947BCEE}" type="parTrans" cxnId="{36BC7AC6-9320-6342-8151-29B7075980A2}">
      <dgm:prSet/>
      <dgm:spPr/>
      <dgm:t>
        <a:bodyPr/>
        <a:lstStyle/>
        <a:p>
          <a:endParaRPr lang="en-US"/>
        </a:p>
      </dgm:t>
    </dgm:pt>
    <dgm:pt modelId="{9BC2B47A-91BC-E84F-ABB8-304E97216DBC}" type="sibTrans" cxnId="{36BC7AC6-9320-6342-8151-29B7075980A2}">
      <dgm:prSet/>
      <dgm:spPr/>
      <dgm:t>
        <a:bodyPr/>
        <a:lstStyle/>
        <a:p>
          <a:endParaRPr lang="en-US"/>
        </a:p>
      </dgm:t>
    </dgm:pt>
    <dgm:pt modelId="{2885EAC4-2176-C144-9023-FBA8FCAB13AC}">
      <dgm:prSet/>
      <dgm:spPr>
        <a:solidFill>
          <a:srgbClr val="0C2C52"/>
        </a:solidFill>
      </dgm:spPr>
      <dgm:t>
        <a:bodyPr/>
        <a:lstStyle/>
        <a:p>
          <a:pPr rtl="0"/>
          <a:r>
            <a:rPr lang="en-US" dirty="0"/>
            <a:t>Champion the prestige and visibility of TF-CSIRT</a:t>
          </a:r>
        </a:p>
      </dgm:t>
    </dgm:pt>
    <dgm:pt modelId="{5E6F4E39-CFAC-524E-B75D-D5D871FA39EF}" type="parTrans" cxnId="{30B47562-4BC1-E04F-969F-047DED83B6C2}">
      <dgm:prSet/>
      <dgm:spPr/>
      <dgm:t>
        <a:bodyPr/>
        <a:lstStyle/>
        <a:p>
          <a:endParaRPr lang="en-US"/>
        </a:p>
      </dgm:t>
    </dgm:pt>
    <dgm:pt modelId="{242A484D-D56A-924D-90F1-8A8ECE643047}" type="sibTrans" cxnId="{30B47562-4BC1-E04F-969F-047DED83B6C2}">
      <dgm:prSet/>
      <dgm:spPr/>
      <dgm:t>
        <a:bodyPr/>
        <a:lstStyle/>
        <a:p>
          <a:endParaRPr lang="en-US"/>
        </a:p>
      </dgm:t>
    </dgm:pt>
    <dgm:pt modelId="{E3AD4380-4D94-1741-820A-A46AE15D5A8A}">
      <dgm:prSet/>
      <dgm:spPr>
        <a:solidFill>
          <a:srgbClr val="0C2C52"/>
        </a:solidFill>
      </dgm:spPr>
      <dgm:t>
        <a:bodyPr/>
        <a:lstStyle/>
        <a:p>
          <a:pPr rtl="0"/>
          <a:r>
            <a:rPr lang="en-US" dirty="0"/>
            <a:t>Develop a future business and financial model</a:t>
          </a:r>
        </a:p>
      </dgm:t>
    </dgm:pt>
    <dgm:pt modelId="{2A41B219-85A6-4B43-B4EE-B17AD7A2E49A}" type="parTrans" cxnId="{17C7FEBE-6995-5D46-A4E8-B4A42828E930}">
      <dgm:prSet/>
      <dgm:spPr/>
      <dgm:t>
        <a:bodyPr/>
        <a:lstStyle/>
        <a:p>
          <a:endParaRPr lang="en-US"/>
        </a:p>
      </dgm:t>
    </dgm:pt>
    <dgm:pt modelId="{02D4E8C3-A5FF-4E45-A43B-CC1A42914C40}" type="sibTrans" cxnId="{17C7FEBE-6995-5D46-A4E8-B4A42828E930}">
      <dgm:prSet/>
      <dgm:spPr/>
      <dgm:t>
        <a:bodyPr/>
        <a:lstStyle/>
        <a:p>
          <a:endParaRPr lang="en-US"/>
        </a:p>
      </dgm:t>
    </dgm:pt>
    <dgm:pt modelId="{882EE25D-AFF6-B44F-A8E3-3DB461F08851}">
      <dgm:prSet/>
      <dgm:spPr>
        <a:solidFill>
          <a:srgbClr val="0C2C52"/>
        </a:solidFill>
      </dgm:spPr>
      <dgm:t>
        <a:bodyPr/>
        <a:lstStyle/>
        <a:p>
          <a:pPr rtl="0"/>
          <a:r>
            <a:rPr lang="en-US" dirty="0"/>
            <a:t>Improve face-to-face engagement</a:t>
          </a:r>
        </a:p>
      </dgm:t>
    </dgm:pt>
    <dgm:pt modelId="{A65C2E8B-420C-6A4D-B5C5-0EB2C27D872D}" type="parTrans" cxnId="{663F2719-B205-8649-AC5E-471C705940D0}">
      <dgm:prSet/>
      <dgm:spPr/>
      <dgm:t>
        <a:bodyPr/>
        <a:lstStyle/>
        <a:p>
          <a:endParaRPr lang="en-US"/>
        </a:p>
      </dgm:t>
    </dgm:pt>
    <dgm:pt modelId="{51E7BF9C-9108-514F-9221-EB465BC7BB0A}" type="sibTrans" cxnId="{663F2719-B205-8649-AC5E-471C705940D0}">
      <dgm:prSet/>
      <dgm:spPr/>
      <dgm:t>
        <a:bodyPr/>
        <a:lstStyle/>
        <a:p>
          <a:endParaRPr lang="en-US"/>
        </a:p>
      </dgm:t>
    </dgm:pt>
    <dgm:pt modelId="{5D7E463E-B78A-6249-B946-F7AB75753E08}">
      <dgm:prSet/>
      <dgm:spPr>
        <a:solidFill>
          <a:srgbClr val="0C2C52"/>
        </a:solidFill>
      </dgm:spPr>
      <dgm:t>
        <a:bodyPr/>
        <a:lstStyle/>
        <a:p>
          <a:pPr rtl="0"/>
          <a:r>
            <a:rPr lang="en-US" dirty="0"/>
            <a:t>Improve internal organizational processes</a:t>
          </a:r>
        </a:p>
      </dgm:t>
    </dgm:pt>
    <dgm:pt modelId="{98696D09-381A-CA49-B43A-2CD421FE987B}" type="parTrans" cxnId="{9E1F5492-0FBD-594F-B0E0-1300A22421E4}">
      <dgm:prSet/>
      <dgm:spPr/>
      <dgm:t>
        <a:bodyPr/>
        <a:lstStyle/>
        <a:p>
          <a:endParaRPr lang="en-US"/>
        </a:p>
      </dgm:t>
    </dgm:pt>
    <dgm:pt modelId="{907DFDAC-17DD-7B44-A004-AB5025B98FC6}" type="sibTrans" cxnId="{9E1F5492-0FBD-594F-B0E0-1300A22421E4}">
      <dgm:prSet/>
      <dgm:spPr/>
      <dgm:t>
        <a:bodyPr/>
        <a:lstStyle/>
        <a:p>
          <a:endParaRPr lang="en-US"/>
        </a:p>
      </dgm:t>
    </dgm:pt>
    <dgm:pt modelId="{F7AC48CF-B1A5-A740-8308-B9528D9E5352}">
      <dgm:prSet/>
      <dgm:spPr>
        <a:solidFill>
          <a:srgbClr val="0C2C52"/>
        </a:solidFill>
      </dgm:spPr>
      <dgm:t>
        <a:bodyPr/>
        <a:lstStyle/>
        <a:p>
          <a:pPr rtl="0"/>
          <a:r>
            <a:rPr lang="en-US" dirty="0"/>
            <a:t>Safeguard and enhance the trusted infrastructure’s maturity process</a:t>
          </a:r>
        </a:p>
      </dgm:t>
    </dgm:pt>
    <dgm:pt modelId="{E37C6CC6-C463-BD42-9DBA-E7471B957433}" type="parTrans" cxnId="{8F08BECC-B4A8-6B4F-9706-42BB72191837}">
      <dgm:prSet/>
      <dgm:spPr/>
      <dgm:t>
        <a:bodyPr/>
        <a:lstStyle/>
        <a:p>
          <a:endParaRPr lang="en-US"/>
        </a:p>
      </dgm:t>
    </dgm:pt>
    <dgm:pt modelId="{886F7568-A968-3042-A301-A1788BBA8E04}" type="sibTrans" cxnId="{8F08BECC-B4A8-6B4F-9706-42BB72191837}">
      <dgm:prSet/>
      <dgm:spPr/>
      <dgm:t>
        <a:bodyPr/>
        <a:lstStyle/>
        <a:p>
          <a:endParaRPr lang="en-US"/>
        </a:p>
      </dgm:t>
    </dgm:pt>
    <dgm:pt modelId="{AC6D758C-B027-464E-ADF2-C5CD6010B578}" type="pres">
      <dgm:prSet presAssocID="{41E4CC4A-E5C4-764E-A8B6-FC9EACBB9AC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9AEFDFF3-B1B9-7447-9F02-EB9A17199088}" type="pres">
      <dgm:prSet presAssocID="{41E4CC4A-E5C4-764E-A8B6-FC9EACBB9ACF}" presName="wedge1" presStyleLbl="node1" presStyleIdx="0" presStyleCnt="7"/>
      <dgm:spPr/>
      <dgm:t>
        <a:bodyPr/>
        <a:lstStyle/>
        <a:p>
          <a:endParaRPr lang="lv-LV"/>
        </a:p>
      </dgm:t>
    </dgm:pt>
    <dgm:pt modelId="{11A9A7AD-84BC-BD4C-9901-C258DBFF7A11}" type="pres">
      <dgm:prSet presAssocID="{41E4CC4A-E5C4-764E-A8B6-FC9EACBB9ACF}" presName="dummy1a" presStyleCnt="0"/>
      <dgm:spPr/>
    </dgm:pt>
    <dgm:pt modelId="{C79AEBE2-43B1-AF4D-867F-9FFA58D70E6F}" type="pres">
      <dgm:prSet presAssocID="{41E4CC4A-E5C4-764E-A8B6-FC9EACBB9ACF}" presName="dummy1b" presStyleCnt="0"/>
      <dgm:spPr/>
    </dgm:pt>
    <dgm:pt modelId="{AE196347-E7EC-8E46-83F2-E0603307BAAE}" type="pres">
      <dgm:prSet presAssocID="{41E4CC4A-E5C4-764E-A8B6-FC9EACBB9ACF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A4624D9-DC95-C646-B825-1CCE510FA5E4}" type="pres">
      <dgm:prSet presAssocID="{41E4CC4A-E5C4-764E-A8B6-FC9EACBB9ACF}" presName="wedge2" presStyleLbl="node1" presStyleIdx="1" presStyleCnt="7"/>
      <dgm:spPr/>
      <dgm:t>
        <a:bodyPr/>
        <a:lstStyle/>
        <a:p>
          <a:endParaRPr lang="lv-LV"/>
        </a:p>
      </dgm:t>
    </dgm:pt>
    <dgm:pt modelId="{47E02DEE-1523-D043-ACB6-5AB83EB44D88}" type="pres">
      <dgm:prSet presAssocID="{41E4CC4A-E5C4-764E-A8B6-FC9EACBB9ACF}" presName="dummy2a" presStyleCnt="0"/>
      <dgm:spPr/>
    </dgm:pt>
    <dgm:pt modelId="{5CBD4EF2-0385-EA42-AFAB-1D3A5B66EEDB}" type="pres">
      <dgm:prSet presAssocID="{41E4CC4A-E5C4-764E-A8B6-FC9EACBB9ACF}" presName="dummy2b" presStyleCnt="0"/>
      <dgm:spPr/>
    </dgm:pt>
    <dgm:pt modelId="{B77330C8-93A9-4145-89A8-F94F539EBC3C}" type="pres">
      <dgm:prSet presAssocID="{41E4CC4A-E5C4-764E-A8B6-FC9EACBB9ACF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C935791-08EB-4340-88FE-AA3C22C74D28}" type="pres">
      <dgm:prSet presAssocID="{41E4CC4A-E5C4-764E-A8B6-FC9EACBB9ACF}" presName="wedge3" presStyleLbl="node1" presStyleIdx="2" presStyleCnt="7"/>
      <dgm:spPr/>
      <dgm:t>
        <a:bodyPr/>
        <a:lstStyle/>
        <a:p>
          <a:endParaRPr lang="lv-LV"/>
        </a:p>
      </dgm:t>
    </dgm:pt>
    <dgm:pt modelId="{282EC20F-6C0B-0F4F-BE9B-BBC0C7623248}" type="pres">
      <dgm:prSet presAssocID="{41E4CC4A-E5C4-764E-A8B6-FC9EACBB9ACF}" presName="dummy3a" presStyleCnt="0"/>
      <dgm:spPr/>
    </dgm:pt>
    <dgm:pt modelId="{D1E40FAF-9D1D-CB41-AADA-D731D03CD30A}" type="pres">
      <dgm:prSet presAssocID="{41E4CC4A-E5C4-764E-A8B6-FC9EACBB9ACF}" presName="dummy3b" presStyleCnt="0"/>
      <dgm:spPr/>
    </dgm:pt>
    <dgm:pt modelId="{34160E6F-B70C-3842-88FA-C10C1C8F59FF}" type="pres">
      <dgm:prSet presAssocID="{41E4CC4A-E5C4-764E-A8B6-FC9EACBB9ACF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E28FF42-FD3E-4B43-B1E7-969410904735}" type="pres">
      <dgm:prSet presAssocID="{41E4CC4A-E5C4-764E-A8B6-FC9EACBB9ACF}" presName="wedge4" presStyleLbl="node1" presStyleIdx="3" presStyleCnt="7"/>
      <dgm:spPr/>
      <dgm:t>
        <a:bodyPr/>
        <a:lstStyle/>
        <a:p>
          <a:endParaRPr lang="lv-LV"/>
        </a:p>
      </dgm:t>
    </dgm:pt>
    <dgm:pt modelId="{A3490ECE-953A-864E-ACC3-2517198A8629}" type="pres">
      <dgm:prSet presAssocID="{41E4CC4A-E5C4-764E-A8B6-FC9EACBB9ACF}" presName="dummy4a" presStyleCnt="0"/>
      <dgm:spPr/>
    </dgm:pt>
    <dgm:pt modelId="{9F6D5FB6-8E7A-5F4B-B51A-D5840E7E67A2}" type="pres">
      <dgm:prSet presAssocID="{41E4CC4A-E5C4-764E-A8B6-FC9EACBB9ACF}" presName="dummy4b" presStyleCnt="0"/>
      <dgm:spPr/>
    </dgm:pt>
    <dgm:pt modelId="{8480134E-C18A-7D46-96B5-3DF5C74AC84E}" type="pres">
      <dgm:prSet presAssocID="{41E4CC4A-E5C4-764E-A8B6-FC9EACBB9ACF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2A0C982-38B2-9F4E-B569-4D09F3B57726}" type="pres">
      <dgm:prSet presAssocID="{41E4CC4A-E5C4-764E-A8B6-FC9EACBB9ACF}" presName="wedge5" presStyleLbl="node1" presStyleIdx="4" presStyleCnt="7"/>
      <dgm:spPr/>
      <dgm:t>
        <a:bodyPr/>
        <a:lstStyle/>
        <a:p>
          <a:endParaRPr lang="lv-LV"/>
        </a:p>
      </dgm:t>
    </dgm:pt>
    <dgm:pt modelId="{E47DEB2B-B60C-D94B-90DE-55AD801E49BA}" type="pres">
      <dgm:prSet presAssocID="{41E4CC4A-E5C4-764E-A8B6-FC9EACBB9ACF}" presName="dummy5a" presStyleCnt="0"/>
      <dgm:spPr/>
    </dgm:pt>
    <dgm:pt modelId="{7B87C8E0-EE05-FB44-BECA-8E69CD323B6E}" type="pres">
      <dgm:prSet presAssocID="{41E4CC4A-E5C4-764E-A8B6-FC9EACBB9ACF}" presName="dummy5b" presStyleCnt="0"/>
      <dgm:spPr/>
    </dgm:pt>
    <dgm:pt modelId="{9F2499B7-341A-1D4E-8EF2-8C68E3DECF89}" type="pres">
      <dgm:prSet presAssocID="{41E4CC4A-E5C4-764E-A8B6-FC9EACBB9ACF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E36E6F3-4805-1046-8D2D-FA77B6DA2B28}" type="pres">
      <dgm:prSet presAssocID="{41E4CC4A-E5C4-764E-A8B6-FC9EACBB9ACF}" presName="wedge6" presStyleLbl="node1" presStyleIdx="5" presStyleCnt="7"/>
      <dgm:spPr/>
      <dgm:t>
        <a:bodyPr/>
        <a:lstStyle/>
        <a:p>
          <a:endParaRPr lang="lv-LV"/>
        </a:p>
      </dgm:t>
    </dgm:pt>
    <dgm:pt modelId="{7E974D56-195A-6644-A08F-F0A76B7E561A}" type="pres">
      <dgm:prSet presAssocID="{41E4CC4A-E5C4-764E-A8B6-FC9EACBB9ACF}" presName="dummy6a" presStyleCnt="0"/>
      <dgm:spPr/>
    </dgm:pt>
    <dgm:pt modelId="{AFE45C6A-9340-8A4A-954D-1E5148D2DE83}" type="pres">
      <dgm:prSet presAssocID="{41E4CC4A-E5C4-764E-A8B6-FC9EACBB9ACF}" presName="dummy6b" presStyleCnt="0"/>
      <dgm:spPr/>
    </dgm:pt>
    <dgm:pt modelId="{D3F2EAE5-2EC1-A543-9592-B1010010AB3E}" type="pres">
      <dgm:prSet presAssocID="{41E4CC4A-E5C4-764E-A8B6-FC9EACBB9ACF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92FC2A4-54F2-9546-88B0-BB758987082A}" type="pres">
      <dgm:prSet presAssocID="{41E4CC4A-E5C4-764E-A8B6-FC9EACBB9ACF}" presName="wedge7" presStyleLbl="node1" presStyleIdx="6" presStyleCnt="7"/>
      <dgm:spPr/>
      <dgm:t>
        <a:bodyPr/>
        <a:lstStyle/>
        <a:p>
          <a:endParaRPr lang="lv-LV"/>
        </a:p>
      </dgm:t>
    </dgm:pt>
    <dgm:pt modelId="{A99B71E4-FC7A-E947-9E56-6E2EC8A6AEFB}" type="pres">
      <dgm:prSet presAssocID="{41E4CC4A-E5C4-764E-A8B6-FC9EACBB9ACF}" presName="dummy7a" presStyleCnt="0"/>
      <dgm:spPr/>
    </dgm:pt>
    <dgm:pt modelId="{ECC7F710-CBF6-5641-9854-D68BF105CC29}" type="pres">
      <dgm:prSet presAssocID="{41E4CC4A-E5C4-764E-A8B6-FC9EACBB9ACF}" presName="dummy7b" presStyleCnt="0"/>
      <dgm:spPr/>
    </dgm:pt>
    <dgm:pt modelId="{D881B43F-E82B-D04E-B783-A614958EE603}" type="pres">
      <dgm:prSet presAssocID="{41E4CC4A-E5C4-764E-A8B6-FC9EACBB9ACF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865DD02-C1D7-2641-B122-00E38A1C618E}" type="pres">
      <dgm:prSet presAssocID="{67D724EA-722C-944A-801F-0C3F6E2B5C74}" presName="arrowWedge1" presStyleLbl="fgSibTrans2D1" presStyleIdx="0" presStyleCnt="7"/>
      <dgm:spPr/>
    </dgm:pt>
    <dgm:pt modelId="{6DE0A40C-6B35-1044-ADEE-719BE0D2AD3F}" type="pres">
      <dgm:prSet presAssocID="{9BC2B47A-91BC-E84F-ABB8-304E97216DBC}" presName="arrowWedge2" presStyleLbl="fgSibTrans2D1" presStyleIdx="1" presStyleCnt="7"/>
      <dgm:spPr/>
    </dgm:pt>
    <dgm:pt modelId="{4C431DD7-3285-0D43-A733-DEB8C559868D}" type="pres">
      <dgm:prSet presAssocID="{242A484D-D56A-924D-90F1-8A8ECE643047}" presName="arrowWedge3" presStyleLbl="fgSibTrans2D1" presStyleIdx="2" presStyleCnt="7"/>
      <dgm:spPr/>
    </dgm:pt>
    <dgm:pt modelId="{6E868138-E601-8C4B-B93B-AD977F6E89E8}" type="pres">
      <dgm:prSet presAssocID="{02D4E8C3-A5FF-4E45-A43B-CC1A42914C40}" presName="arrowWedge4" presStyleLbl="fgSibTrans2D1" presStyleIdx="3" presStyleCnt="7"/>
      <dgm:spPr/>
    </dgm:pt>
    <dgm:pt modelId="{0C782B73-EB98-5F43-A333-C129DF265D7F}" type="pres">
      <dgm:prSet presAssocID="{51E7BF9C-9108-514F-9221-EB465BC7BB0A}" presName="arrowWedge5" presStyleLbl="fgSibTrans2D1" presStyleIdx="4" presStyleCnt="7"/>
      <dgm:spPr/>
    </dgm:pt>
    <dgm:pt modelId="{85A28D26-7327-7540-AF27-25E5B6AF2CD2}" type="pres">
      <dgm:prSet presAssocID="{907DFDAC-17DD-7B44-A004-AB5025B98FC6}" presName="arrowWedge6" presStyleLbl="fgSibTrans2D1" presStyleIdx="5" presStyleCnt="7"/>
      <dgm:spPr/>
    </dgm:pt>
    <dgm:pt modelId="{41EBE0CC-5F28-4C4C-9E3B-02BA9E716895}" type="pres">
      <dgm:prSet presAssocID="{886F7568-A968-3042-A301-A1788BBA8E04}" presName="arrowWedge7" presStyleLbl="fgSibTrans2D1" presStyleIdx="6" presStyleCnt="7"/>
      <dgm:spPr/>
    </dgm:pt>
  </dgm:ptLst>
  <dgm:cxnLst>
    <dgm:cxn modelId="{8D116E35-E662-4685-A0B0-D37781FA8B5F}" type="presOf" srcId="{2885EAC4-2176-C144-9023-FBA8FCAB13AC}" destId="{34160E6F-B70C-3842-88FA-C10C1C8F59FF}" srcOrd="1" destOrd="0" presId="urn:microsoft.com/office/officeart/2005/8/layout/cycle8"/>
    <dgm:cxn modelId="{17C7FEBE-6995-5D46-A4E8-B4A42828E930}" srcId="{41E4CC4A-E5C4-764E-A8B6-FC9EACBB9ACF}" destId="{E3AD4380-4D94-1741-820A-A46AE15D5A8A}" srcOrd="3" destOrd="0" parTransId="{2A41B219-85A6-4B43-B4EE-B17AD7A2E49A}" sibTransId="{02D4E8C3-A5FF-4E45-A43B-CC1A42914C40}"/>
    <dgm:cxn modelId="{30B47562-4BC1-E04F-969F-047DED83B6C2}" srcId="{41E4CC4A-E5C4-764E-A8B6-FC9EACBB9ACF}" destId="{2885EAC4-2176-C144-9023-FBA8FCAB13AC}" srcOrd="2" destOrd="0" parTransId="{5E6F4E39-CFAC-524E-B75D-D5D871FA39EF}" sibTransId="{242A484D-D56A-924D-90F1-8A8ECE643047}"/>
    <dgm:cxn modelId="{79F49088-2CE1-774D-AA8F-CFB1A3F86B69}" srcId="{41E4CC4A-E5C4-764E-A8B6-FC9EACBB9ACF}" destId="{DB43D2F2-476A-464B-8EE7-ABE91D61758B}" srcOrd="0" destOrd="0" parTransId="{BB4CC4B4-FB4A-FB4C-BDF1-8DF044F31609}" sibTransId="{67D724EA-722C-944A-801F-0C3F6E2B5C74}"/>
    <dgm:cxn modelId="{663F2719-B205-8649-AC5E-471C705940D0}" srcId="{41E4CC4A-E5C4-764E-A8B6-FC9EACBB9ACF}" destId="{882EE25D-AFF6-B44F-A8E3-3DB461F08851}" srcOrd="4" destOrd="0" parTransId="{A65C2E8B-420C-6A4D-B5C5-0EB2C27D872D}" sibTransId="{51E7BF9C-9108-514F-9221-EB465BC7BB0A}"/>
    <dgm:cxn modelId="{36BC7AC6-9320-6342-8151-29B7075980A2}" srcId="{41E4CC4A-E5C4-764E-A8B6-FC9EACBB9ACF}" destId="{D9025E39-71D4-C84A-AA76-FC86A8C5589B}" srcOrd="1" destOrd="0" parTransId="{3469A0F1-B1AC-7D4E-A5BE-00653947BCEE}" sibTransId="{9BC2B47A-91BC-E84F-ABB8-304E97216DBC}"/>
    <dgm:cxn modelId="{1F9986FD-7FE6-440B-A314-14ACD3014175}" type="presOf" srcId="{882EE25D-AFF6-B44F-A8E3-3DB461F08851}" destId="{9F2499B7-341A-1D4E-8EF2-8C68E3DECF89}" srcOrd="1" destOrd="0" presId="urn:microsoft.com/office/officeart/2005/8/layout/cycle8"/>
    <dgm:cxn modelId="{4EDA5602-FFB7-48E4-84F0-BD6E57365BF0}" type="presOf" srcId="{882EE25D-AFF6-B44F-A8E3-3DB461F08851}" destId="{52A0C982-38B2-9F4E-B569-4D09F3B57726}" srcOrd="0" destOrd="0" presId="urn:microsoft.com/office/officeart/2005/8/layout/cycle8"/>
    <dgm:cxn modelId="{4A28393F-B232-4891-A50E-FD3344978CAC}" type="presOf" srcId="{E3AD4380-4D94-1741-820A-A46AE15D5A8A}" destId="{0E28FF42-FD3E-4B43-B1E7-969410904735}" srcOrd="0" destOrd="0" presId="urn:microsoft.com/office/officeart/2005/8/layout/cycle8"/>
    <dgm:cxn modelId="{8CFB3AF1-B870-45A9-922B-D70CB02F9E79}" type="presOf" srcId="{5D7E463E-B78A-6249-B946-F7AB75753E08}" destId="{D3F2EAE5-2EC1-A543-9592-B1010010AB3E}" srcOrd="1" destOrd="0" presId="urn:microsoft.com/office/officeart/2005/8/layout/cycle8"/>
    <dgm:cxn modelId="{494CD440-4D14-4075-B4B1-9BDA7B279A87}" type="presOf" srcId="{5D7E463E-B78A-6249-B946-F7AB75753E08}" destId="{5E36E6F3-4805-1046-8D2D-FA77B6DA2B28}" srcOrd="0" destOrd="0" presId="urn:microsoft.com/office/officeart/2005/8/layout/cycle8"/>
    <dgm:cxn modelId="{F74F8725-C365-47A8-98F3-340F0A018207}" type="presOf" srcId="{2885EAC4-2176-C144-9023-FBA8FCAB13AC}" destId="{DC935791-08EB-4340-88FE-AA3C22C74D28}" srcOrd="0" destOrd="0" presId="urn:microsoft.com/office/officeart/2005/8/layout/cycle8"/>
    <dgm:cxn modelId="{662BB6E1-24A4-4D69-B2F1-DB76EB46CEE3}" type="presOf" srcId="{F7AC48CF-B1A5-A740-8308-B9528D9E5352}" destId="{A92FC2A4-54F2-9546-88B0-BB758987082A}" srcOrd="0" destOrd="0" presId="urn:microsoft.com/office/officeart/2005/8/layout/cycle8"/>
    <dgm:cxn modelId="{B8B018F1-76F5-4E3A-8782-DB762FD96A8A}" type="presOf" srcId="{41E4CC4A-E5C4-764E-A8B6-FC9EACBB9ACF}" destId="{AC6D758C-B027-464E-ADF2-C5CD6010B578}" srcOrd="0" destOrd="0" presId="urn:microsoft.com/office/officeart/2005/8/layout/cycle8"/>
    <dgm:cxn modelId="{D79B4B32-BCD9-4880-8D9D-FCE90976542A}" type="presOf" srcId="{D9025E39-71D4-C84A-AA76-FC86A8C5589B}" destId="{B77330C8-93A9-4145-89A8-F94F539EBC3C}" srcOrd="1" destOrd="0" presId="urn:microsoft.com/office/officeart/2005/8/layout/cycle8"/>
    <dgm:cxn modelId="{A0ECDED0-399D-4CD5-9C8B-6C1D66AE5C01}" type="presOf" srcId="{E3AD4380-4D94-1741-820A-A46AE15D5A8A}" destId="{8480134E-C18A-7D46-96B5-3DF5C74AC84E}" srcOrd="1" destOrd="0" presId="urn:microsoft.com/office/officeart/2005/8/layout/cycle8"/>
    <dgm:cxn modelId="{8A069402-DE23-4E5C-92CB-D239C746AF52}" type="presOf" srcId="{DB43D2F2-476A-464B-8EE7-ABE91D61758B}" destId="{9AEFDFF3-B1B9-7447-9F02-EB9A17199088}" srcOrd="0" destOrd="0" presId="urn:microsoft.com/office/officeart/2005/8/layout/cycle8"/>
    <dgm:cxn modelId="{DBE9E175-F022-4BF7-B331-5386311BA364}" type="presOf" srcId="{DB43D2F2-476A-464B-8EE7-ABE91D61758B}" destId="{AE196347-E7EC-8E46-83F2-E0603307BAAE}" srcOrd="1" destOrd="0" presId="urn:microsoft.com/office/officeart/2005/8/layout/cycle8"/>
    <dgm:cxn modelId="{9E1F5492-0FBD-594F-B0E0-1300A22421E4}" srcId="{41E4CC4A-E5C4-764E-A8B6-FC9EACBB9ACF}" destId="{5D7E463E-B78A-6249-B946-F7AB75753E08}" srcOrd="5" destOrd="0" parTransId="{98696D09-381A-CA49-B43A-2CD421FE987B}" sibTransId="{907DFDAC-17DD-7B44-A004-AB5025B98FC6}"/>
    <dgm:cxn modelId="{9D5FFD72-96E5-4330-98D5-480653B80C77}" type="presOf" srcId="{D9025E39-71D4-C84A-AA76-FC86A8C5589B}" destId="{7A4624D9-DC95-C646-B825-1CCE510FA5E4}" srcOrd="0" destOrd="0" presId="urn:microsoft.com/office/officeart/2005/8/layout/cycle8"/>
    <dgm:cxn modelId="{DAB3677D-A048-46E6-95F6-DD33CF219F36}" type="presOf" srcId="{F7AC48CF-B1A5-A740-8308-B9528D9E5352}" destId="{D881B43F-E82B-D04E-B783-A614958EE603}" srcOrd="1" destOrd="0" presId="urn:microsoft.com/office/officeart/2005/8/layout/cycle8"/>
    <dgm:cxn modelId="{8F08BECC-B4A8-6B4F-9706-42BB72191837}" srcId="{41E4CC4A-E5C4-764E-A8B6-FC9EACBB9ACF}" destId="{F7AC48CF-B1A5-A740-8308-B9528D9E5352}" srcOrd="6" destOrd="0" parTransId="{E37C6CC6-C463-BD42-9DBA-E7471B957433}" sibTransId="{886F7568-A968-3042-A301-A1788BBA8E04}"/>
    <dgm:cxn modelId="{129B8B75-61BB-47EE-BD09-4EFB90900142}" type="presParOf" srcId="{AC6D758C-B027-464E-ADF2-C5CD6010B578}" destId="{9AEFDFF3-B1B9-7447-9F02-EB9A17199088}" srcOrd="0" destOrd="0" presId="urn:microsoft.com/office/officeart/2005/8/layout/cycle8"/>
    <dgm:cxn modelId="{006A916C-D119-4BDC-AECB-415ACF4ACE82}" type="presParOf" srcId="{AC6D758C-B027-464E-ADF2-C5CD6010B578}" destId="{11A9A7AD-84BC-BD4C-9901-C258DBFF7A11}" srcOrd="1" destOrd="0" presId="urn:microsoft.com/office/officeart/2005/8/layout/cycle8"/>
    <dgm:cxn modelId="{5776164E-7832-47DB-86D5-475CE22EF909}" type="presParOf" srcId="{AC6D758C-B027-464E-ADF2-C5CD6010B578}" destId="{C79AEBE2-43B1-AF4D-867F-9FFA58D70E6F}" srcOrd="2" destOrd="0" presId="urn:microsoft.com/office/officeart/2005/8/layout/cycle8"/>
    <dgm:cxn modelId="{81CDAC2C-68C4-467B-80BB-63A2692F8199}" type="presParOf" srcId="{AC6D758C-B027-464E-ADF2-C5CD6010B578}" destId="{AE196347-E7EC-8E46-83F2-E0603307BAAE}" srcOrd="3" destOrd="0" presId="urn:microsoft.com/office/officeart/2005/8/layout/cycle8"/>
    <dgm:cxn modelId="{D49BEE1D-9B15-4D48-86C0-9F9F24ACC5EA}" type="presParOf" srcId="{AC6D758C-B027-464E-ADF2-C5CD6010B578}" destId="{7A4624D9-DC95-C646-B825-1CCE510FA5E4}" srcOrd="4" destOrd="0" presId="urn:microsoft.com/office/officeart/2005/8/layout/cycle8"/>
    <dgm:cxn modelId="{1D9E6CBF-5470-4BB3-80E2-76B48ED0CE34}" type="presParOf" srcId="{AC6D758C-B027-464E-ADF2-C5CD6010B578}" destId="{47E02DEE-1523-D043-ACB6-5AB83EB44D88}" srcOrd="5" destOrd="0" presId="urn:microsoft.com/office/officeart/2005/8/layout/cycle8"/>
    <dgm:cxn modelId="{CDF6D532-FC7F-41EB-8F33-B71593DAE142}" type="presParOf" srcId="{AC6D758C-B027-464E-ADF2-C5CD6010B578}" destId="{5CBD4EF2-0385-EA42-AFAB-1D3A5B66EEDB}" srcOrd="6" destOrd="0" presId="urn:microsoft.com/office/officeart/2005/8/layout/cycle8"/>
    <dgm:cxn modelId="{87E505E3-AB99-4171-8A9B-0FB9EDCFFDC0}" type="presParOf" srcId="{AC6D758C-B027-464E-ADF2-C5CD6010B578}" destId="{B77330C8-93A9-4145-89A8-F94F539EBC3C}" srcOrd="7" destOrd="0" presId="urn:microsoft.com/office/officeart/2005/8/layout/cycle8"/>
    <dgm:cxn modelId="{0AA3D052-1FF6-4C19-ADAB-E28148C14D94}" type="presParOf" srcId="{AC6D758C-B027-464E-ADF2-C5CD6010B578}" destId="{DC935791-08EB-4340-88FE-AA3C22C74D28}" srcOrd="8" destOrd="0" presId="urn:microsoft.com/office/officeart/2005/8/layout/cycle8"/>
    <dgm:cxn modelId="{7F7A8A3C-D321-4902-B36A-BE7DC3C315B2}" type="presParOf" srcId="{AC6D758C-B027-464E-ADF2-C5CD6010B578}" destId="{282EC20F-6C0B-0F4F-BE9B-BBC0C7623248}" srcOrd="9" destOrd="0" presId="urn:microsoft.com/office/officeart/2005/8/layout/cycle8"/>
    <dgm:cxn modelId="{EA90DA3C-0048-4793-87CE-C4DBAAABC9CA}" type="presParOf" srcId="{AC6D758C-B027-464E-ADF2-C5CD6010B578}" destId="{D1E40FAF-9D1D-CB41-AADA-D731D03CD30A}" srcOrd="10" destOrd="0" presId="urn:microsoft.com/office/officeart/2005/8/layout/cycle8"/>
    <dgm:cxn modelId="{471BC5F4-8DFF-4E04-9A90-EFDC391716C2}" type="presParOf" srcId="{AC6D758C-B027-464E-ADF2-C5CD6010B578}" destId="{34160E6F-B70C-3842-88FA-C10C1C8F59FF}" srcOrd="11" destOrd="0" presId="urn:microsoft.com/office/officeart/2005/8/layout/cycle8"/>
    <dgm:cxn modelId="{F1C009C9-E414-4F52-B71A-72BA81E310FA}" type="presParOf" srcId="{AC6D758C-B027-464E-ADF2-C5CD6010B578}" destId="{0E28FF42-FD3E-4B43-B1E7-969410904735}" srcOrd="12" destOrd="0" presId="urn:microsoft.com/office/officeart/2005/8/layout/cycle8"/>
    <dgm:cxn modelId="{3D07FE43-4336-46CB-B7DF-247253D1DA0E}" type="presParOf" srcId="{AC6D758C-B027-464E-ADF2-C5CD6010B578}" destId="{A3490ECE-953A-864E-ACC3-2517198A8629}" srcOrd="13" destOrd="0" presId="urn:microsoft.com/office/officeart/2005/8/layout/cycle8"/>
    <dgm:cxn modelId="{E19038F6-3D19-470E-BD88-407F1FA70562}" type="presParOf" srcId="{AC6D758C-B027-464E-ADF2-C5CD6010B578}" destId="{9F6D5FB6-8E7A-5F4B-B51A-D5840E7E67A2}" srcOrd="14" destOrd="0" presId="urn:microsoft.com/office/officeart/2005/8/layout/cycle8"/>
    <dgm:cxn modelId="{F8084692-80F2-4B9A-82CD-55B0BC205833}" type="presParOf" srcId="{AC6D758C-B027-464E-ADF2-C5CD6010B578}" destId="{8480134E-C18A-7D46-96B5-3DF5C74AC84E}" srcOrd="15" destOrd="0" presId="urn:microsoft.com/office/officeart/2005/8/layout/cycle8"/>
    <dgm:cxn modelId="{A03B1B3C-65F3-41F2-A444-4E5A72E88EC2}" type="presParOf" srcId="{AC6D758C-B027-464E-ADF2-C5CD6010B578}" destId="{52A0C982-38B2-9F4E-B569-4D09F3B57726}" srcOrd="16" destOrd="0" presId="urn:microsoft.com/office/officeart/2005/8/layout/cycle8"/>
    <dgm:cxn modelId="{2C11C7A2-1E7B-48FF-B2E3-0711A6A0859E}" type="presParOf" srcId="{AC6D758C-B027-464E-ADF2-C5CD6010B578}" destId="{E47DEB2B-B60C-D94B-90DE-55AD801E49BA}" srcOrd="17" destOrd="0" presId="urn:microsoft.com/office/officeart/2005/8/layout/cycle8"/>
    <dgm:cxn modelId="{FE490728-61D4-441B-99D7-3B695B7E5BCC}" type="presParOf" srcId="{AC6D758C-B027-464E-ADF2-C5CD6010B578}" destId="{7B87C8E0-EE05-FB44-BECA-8E69CD323B6E}" srcOrd="18" destOrd="0" presId="urn:microsoft.com/office/officeart/2005/8/layout/cycle8"/>
    <dgm:cxn modelId="{C468BA30-349B-4D10-8CF8-D85204AA1FB7}" type="presParOf" srcId="{AC6D758C-B027-464E-ADF2-C5CD6010B578}" destId="{9F2499B7-341A-1D4E-8EF2-8C68E3DECF89}" srcOrd="19" destOrd="0" presId="urn:microsoft.com/office/officeart/2005/8/layout/cycle8"/>
    <dgm:cxn modelId="{3DC3B45B-2C53-483F-B476-EA66731849FC}" type="presParOf" srcId="{AC6D758C-B027-464E-ADF2-C5CD6010B578}" destId="{5E36E6F3-4805-1046-8D2D-FA77B6DA2B28}" srcOrd="20" destOrd="0" presId="urn:microsoft.com/office/officeart/2005/8/layout/cycle8"/>
    <dgm:cxn modelId="{E8BE16CF-449C-4ABC-8852-D41548C8D78E}" type="presParOf" srcId="{AC6D758C-B027-464E-ADF2-C5CD6010B578}" destId="{7E974D56-195A-6644-A08F-F0A76B7E561A}" srcOrd="21" destOrd="0" presId="urn:microsoft.com/office/officeart/2005/8/layout/cycle8"/>
    <dgm:cxn modelId="{A409FE14-19C8-4B79-8B4A-CFF44134DD02}" type="presParOf" srcId="{AC6D758C-B027-464E-ADF2-C5CD6010B578}" destId="{AFE45C6A-9340-8A4A-954D-1E5148D2DE83}" srcOrd="22" destOrd="0" presId="urn:microsoft.com/office/officeart/2005/8/layout/cycle8"/>
    <dgm:cxn modelId="{82335B8E-D33D-42F0-8585-40911A38DF79}" type="presParOf" srcId="{AC6D758C-B027-464E-ADF2-C5CD6010B578}" destId="{D3F2EAE5-2EC1-A543-9592-B1010010AB3E}" srcOrd="23" destOrd="0" presId="urn:microsoft.com/office/officeart/2005/8/layout/cycle8"/>
    <dgm:cxn modelId="{09FC9030-3176-4968-8D5B-D24C34CB2FB5}" type="presParOf" srcId="{AC6D758C-B027-464E-ADF2-C5CD6010B578}" destId="{A92FC2A4-54F2-9546-88B0-BB758987082A}" srcOrd="24" destOrd="0" presId="urn:microsoft.com/office/officeart/2005/8/layout/cycle8"/>
    <dgm:cxn modelId="{6DD33ACB-6C9E-4B9E-9185-CB7D7BA9E25A}" type="presParOf" srcId="{AC6D758C-B027-464E-ADF2-C5CD6010B578}" destId="{A99B71E4-FC7A-E947-9E56-6E2EC8A6AEFB}" srcOrd="25" destOrd="0" presId="urn:microsoft.com/office/officeart/2005/8/layout/cycle8"/>
    <dgm:cxn modelId="{EEE056A3-7182-471B-BA3F-976594BEA9A2}" type="presParOf" srcId="{AC6D758C-B027-464E-ADF2-C5CD6010B578}" destId="{ECC7F710-CBF6-5641-9854-D68BF105CC29}" srcOrd="26" destOrd="0" presId="urn:microsoft.com/office/officeart/2005/8/layout/cycle8"/>
    <dgm:cxn modelId="{6A835482-EDD8-4A1F-9882-0B32DB1E98EB}" type="presParOf" srcId="{AC6D758C-B027-464E-ADF2-C5CD6010B578}" destId="{D881B43F-E82B-D04E-B783-A614958EE603}" srcOrd="27" destOrd="0" presId="urn:microsoft.com/office/officeart/2005/8/layout/cycle8"/>
    <dgm:cxn modelId="{0BCE0A49-1C59-46B2-8B13-EEA9823B1175}" type="presParOf" srcId="{AC6D758C-B027-464E-ADF2-C5CD6010B578}" destId="{7865DD02-C1D7-2641-B122-00E38A1C618E}" srcOrd="28" destOrd="0" presId="urn:microsoft.com/office/officeart/2005/8/layout/cycle8"/>
    <dgm:cxn modelId="{4FBC9144-01A0-4CA0-ACE0-88A92313A7A7}" type="presParOf" srcId="{AC6D758C-B027-464E-ADF2-C5CD6010B578}" destId="{6DE0A40C-6B35-1044-ADEE-719BE0D2AD3F}" srcOrd="29" destOrd="0" presId="urn:microsoft.com/office/officeart/2005/8/layout/cycle8"/>
    <dgm:cxn modelId="{FA2E9973-EE10-4F7E-BE9B-8A94E6C08D6A}" type="presParOf" srcId="{AC6D758C-B027-464E-ADF2-C5CD6010B578}" destId="{4C431DD7-3285-0D43-A733-DEB8C559868D}" srcOrd="30" destOrd="0" presId="urn:microsoft.com/office/officeart/2005/8/layout/cycle8"/>
    <dgm:cxn modelId="{70F9CBDF-108B-4643-AE95-6D611D4097C4}" type="presParOf" srcId="{AC6D758C-B027-464E-ADF2-C5CD6010B578}" destId="{6E868138-E601-8C4B-B93B-AD977F6E89E8}" srcOrd="31" destOrd="0" presId="urn:microsoft.com/office/officeart/2005/8/layout/cycle8"/>
    <dgm:cxn modelId="{76235FC3-62B2-4C86-9676-C358E31DCB06}" type="presParOf" srcId="{AC6D758C-B027-464E-ADF2-C5CD6010B578}" destId="{0C782B73-EB98-5F43-A333-C129DF265D7F}" srcOrd="32" destOrd="0" presId="urn:microsoft.com/office/officeart/2005/8/layout/cycle8"/>
    <dgm:cxn modelId="{5F5AB837-520E-48B0-84F8-E3700BEA9998}" type="presParOf" srcId="{AC6D758C-B027-464E-ADF2-C5CD6010B578}" destId="{85A28D26-7327-7540-AF27-25E5B6AF2CD2}" srcOrd="33" destOrd="0" presId="urn:microsoft.com/office/officeart/2005/8/layout/cycle8"/>
    <dgm:cxn modelId="{338FEF13-74D2-48D3-9DFA-FDA9758070E0}" type="presParOf" srcId="{AC6D758C-B027-464E-ADF2-C5CD6010B578}" destId="{41EBE0CC-5F28-4C4C-9E3B-02BA9E716895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389D54-BC1C-E54F-A74B-5C7493D09440}">
      <dsp:nvSpPr>
        <dsp:cNvPr id="0" name=""/>
        <dsp:cNvSpPr/>
      </dsp:nvSpPr>
      <dsp:spPr>
        <a:xfrm>
          <a:off x="2215445" y="0"/>
          <a:ext cx="1726850" cy="1726850"/>
        </a:xfrm>
        <a:prstGeom prst="triangle">
          <a:avLst/>
        </a:prstGeom>
        <a:solidFill>
          <a:srgbClr val="153D6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bg1"/>
              </a:solidFill>
            </a:rPr>
            <a:t>TF-CSIRT</a:t>
          </a:r>
        </a:p>
      </dsp:txBody>
      <dsp:txXfrm>
        <a:off x="2215445" y="0"/>
        <a:ext cx="1726850" cy="1726850"/>
      </dsp:txXfrm>
    </dsp:sp>
    <dsp:sp modelId="{A92B7A75-172B-C946-8BF3-F23E3B2179EE}">
      <dsp:nvSpPr>
        <dsp:cNvPr id="0" name=""/>
        <dsp:cNvSpPr/>
      </dsp:nvSpPr>
      <dsp:spPr>
        <a:xfrm>
          <a:off x="1352020" y="1726850"/>
          <a:ext cx="1726850" cy="1726850"/>
        </a:xfrm>
        <a:prstGeom prst="triangle">
          <a:avLst/>
        </a:prstGeom>
        <a:solidFill>
          <a:srgbClr val="153D6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TRANSITS Training</a:t>
          </a:r>
        </a:p>
      </dsp:txBody>
      <dsp:txXfrm>
        <a:off x="1352020" y="1726850"/>
        <a:ext cx="1726850" cy="1726850"/>
      </dsp:txXfrm>
    </dsp:sp>
    <dsp:sp modelId="{6BF3E573-3C1E-7249-9F65-57A660909912}">
      <dsp:nvSpPr>
        <dsp:cNvPr id="0" name=""/>
        <dsp:cNvSpPr/>
      </dsp:nvSpPr>
      <dsp:spPr>
        <a:xfrm rot="10800000">
          <a:off x="2215445" y="1726850"/>
          <a:ext cx="1726850" cy="1726850"/>
        </a:xfrm>
        <a:prstGeom prst="triangle">
          <a:avLst/>
        </a:prstGeom>
        <a:solidFill>
          <a:srgbClr val="153D6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TF-CSIRT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Steering Committee</a:t>
          </a:r>
        </a:p>
      </dsp:txBody>
      <dsp:txXfrm rot="10800000">
        <a:off x="2215445" y="1726850"/>
        <a:ext cx="1726850" cy="1726850"/>
      </dsp:txXfrm>
    </dsp:sp>
    <dsp:sp modelId="{7EA0A861-071C-9B45-94A6-739387B93EF5}">
      <dsp:nvSpPr>
        <dsp:cNvPr id="0" name=""/>
        <dsp:cNvSpPr/>
      </dsp:nvSpPr>
      <dsp:spPr>
        <a:xfrm>
          <a:off x="3078871" y="1726850"/>
          <a:ext cx="1726850" cy="1726850"/>
        </a:xfrm>
        <a:prstGeom prst="triangle">
          <a:avLst/>
        </a:prstGeom>
        <a:solidFill>
          <a:srgbClr val="153D6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Trusted Introducer</a:t>
          </a:r>
        </a:p>
      </dsp:txBody>
      <dsp:txXfrm>
        <a:off x="3078871" y="1726850"/>
        <a:ext cx="1726850" cy="17268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BE7C3D-6D19-AB48-9C24-9A5DE3070122}">
      <dsp:nvSpPr>
        <dsp:cNvPr id="0" name=""/>
        <dsp:cNvSpPr/>
      </dsp:nvSpPr>
      <dsp:spPr>
        <a:xfrm rot="5400000">
          <a:off x="-121625" y="123371"/>
          <a:ext cx="810838" cy="56758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1990</a:t>
          </a:r>
        </a:p>
      </dsp:txBody>
      <dsp:txXfrm rot="5400000">
        <a:off x="-121625" y="123371"/>
        <a:ext cx="810838" cy="567587"/>
      </dsp:txXfrm>
    </dsp:sp>
    <dsp:sp modelId="{3E5F247E-E34C-754C-977C-C84715D04365}">
      <dsp:nvSpPr>
        <dsp:cNvPr id="0" name=""/>
        <dsp:cNvSpPr/>
      </dsp:nvSpPr>
      <dsp:spPr>
        <a:xfrm rot="5400000">
          <a:off x="3538334" y="-2969002"/>
          <a:ext cx="527045" cy="64685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>
              <a:solidFill>
                <a:srgbClr val="153D6E"/>
              </a:solidFill>
            </a:rPr>
            <a:t>The very first CERT in Europe was established by the French Space Physics Analysis Network (SPAN)</a:t>
          </a:r>
        </a:p>
      </dsp:txBody>
      <dsp:txXfrm rot="5400000">
        <a:off x="3538334" y="-2969002"/>
        <a:ext cx="527045" cy="6468540"/>
      </dsp:txXfrm>
    </dsp:sp>
    <dsp:sp modelId="{3DA6D934-208A-9B4A-A8C3-B5A1F681A492}">
      <dsp:nvSpPr>
        <dsp:cNvPr id="0" name=""/>
        <dsp:cNvSpPr/>
      </dsp:nvSpPr>
      <dsp:spPr>
        <a:xfrm rot="5400000">
          <a:off x="-121625" y="812583"/>
          <a:ext cx="810838" cy="56758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33703"/>
                <a:satOff val="3582"/>
                <a:lumOff val="157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33703"/>
                <a:satOff val="3582"/>
                <a:lumOff val="157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33703"/>
                <a:satOff val="3582"/>
                <a:lumOff val="157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133703"/>
              <a:satOff val="3582"/>
              <a:lumOff val="157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900" kern="1200"/>
            <a:t>1993</a:t>
          </a:r>
        </a:p>
      </dsp:txBody>
      <dsp:txXfrm rot="5400000">
        <a:off x="-121625" y="812583"/>
        <a:ext cx="810838" cy="567587"/>
      </dsp:txXfrm>
    </dsp:sp>
    <dsp:sp modelId="{8CA20411-82D5-E345-B7E5-0CED60817BD1}">
      <dsp:nvSpPr>
        <dsp:cNvPr id="0" name=""/>
        <dsp:cNvSpPr/>
      </dsp:nvSpPr>
      <dsp:spPr>
        <a:xfrm rot="5400000">
          <a:off x="3538334" y="-2279790"/>
          <a:ext cx="527045" cy="64685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133703"/>
              <a:satOff val="3582"/>
              <a:lumOff val="157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>
              <a:solidFill>
                <a:srgbClr val="153D6E"/>
              </a:solidFill>
            </a:rPr>
            <a:t>RARE CERT Task Force investigated  but not implemented</a:t>
          </a:r>
          <a:r>
            <a:rPr lang="en-US" sz="900" kern="1200" dirty="0"/>
            <a:t>.</a:t>
          </a:r>
        </a:p>
      </dsp:txBody>
      <dsp:txXfrm rot="5400000">
        <a:off x="3538334" y="-2279790"/>
        <a:ext cx="527045" cy="6468540"/>
      </dsp:txXfrm>
    </dsp:sp>
    <dsp:sp modelId="{EE726F02-696C-674A-95B4-1E1EAE6F4E5B}">
      <dsp:nvSpPr>
        <dsp:cNvPr id="0" name=""/>
        <dsp:cNvSpPr/>
      </dsp:nvSpPr>
      <dsp:spPr>
        <a:xfrm rot="5400000">
          <a:off x="-121625" y="1501795"/>
          <a:ext cx="810838" cy="56758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67407"/>
                <a:satOff val="7164"/>
                <a:lumOff val="315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7407"/>
                <a:satOff val="7164"/>
                <a:lumOff val="315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7407"/>
                <a:satOff val="7164"/>
                <a:lumOff val="315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267407"/>
              <a:satOff val="7164"/>
              <a:lumOff val="3156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/>
            <a:t>1995 - 1999</a:t>
          </a:r>
        </a:p>
      </dsp:txBody>
      <dsp:txXfrm rot="5400000">
        <a:off x="-121625" y="1501795"/>
        <a:ext cx="810838" cy="567587"/>
      </dsp:txXfrm>
    </dsp:sp>
    <dsp:sp modelId="{11468CF2-86AE-F64A-BB7A-528EB3D42C82}">
      <dsp:nvSpPr>
        <dsp:cNvPr id="0" name=""/>
        <dsp:cNvSpPr/>
      </dsp:nvSpPr>
      <dsp:spPr>
        <a:xfrm rot="5400000">
          <a:off x="3538334" y="-1590577"/>
          <a:ext cx="527045" cy="64685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267407"/>
              <a:satOff val="7164"/>
              <a:lumOff val="3156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>
              <a:solidFill>
                <a:srgbClr val="153D6E"/>
              </a:solidFill>
            </a:rPr>
            <a:t>TERENA Security Incident Response Coordination for Europe (SIRCE). </a:t>
          </a:r>
        </a:p>
      </dsp:txBody>
      <dsp:txXfrm rot="5400000">
        <a:off x="3538334" y="-1590577"/>
        <a:ext cx="527045" cy="6468540"/>
      </dsp:txXfrm>
    </dsp:sp>
    <dsp:sp modelId="{99D62A0B-1DA9-1647-A0F6-E3509778A7D7}">
      <dsp:nvSpPr>
        <dsp:cNvPr id="0" name=""/>
        <dsp:cNvSpPr/>
      </dsp:nvSpPr>
      <dsp:spPr>
        <a:xfrm rot="5400000">
          <a:off x="-121625" y="2191008"/>
          <a:ext cx="810838" cy="56758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267407"/>
                <a:satOff val="7164"/>
                <a:lumOff val="315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7407"/>
                <a:satOff val="7164"/>
                <a:lumOff val="315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7407"/>
                <a:satOff val="7164"/>
                <a:lumOff val="315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267407"/>
              <a:satOff val="7164"/>
              <a:lumOff val="3156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1999</a:t>
          </a:r>
        </a:p>
      </dsp:txBody>
      <dsp:txXfrm rot="5400000">
        <a:off x="-121625" y="2191008"/>
        <a:ext cx="810838" cy="567587"/>
      </dsp:txXfrm>
    </dsp:sp>
    <dsp:sp modelId="{1A6F4DB4-DEE7-8D4F-9FCC-8EBEB9BFC279}">
      <dsp:nvSpPr>
        <dsp:cNvPr id="0" name=""/>
        <dsp:cNvSpPr/>
      </dsp:nvSpPr>
      <dsp:spPr>
        <a:xfrm rot="5400000">
          <a:off x="3538334" y="-901365"/>
          <a:ext cx="527045" cy="64685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267407"/>
              <a:satOff val="7164"/>
              <a:lumOff val="3156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>
              <a:solidFill>
                <a:srgbClr val="153D6E"/>
              </a:solidFill>
            </a:rPr>
            <a:t>CERT-</a:t>
          </a:r>
          <a:r>
            <a:rPr lang="en-US" sz="900" kern="1200" dirty="0" err="1">
              <a:solidFill>
                <a:srgbClr val="153D6E"/>
              </a:solidFill>
            </a:rPr>
            <a:t>coord</a:t>
          </a:r>
          <a:endParaRPr lang="en-US" sz="900" kern="1200" dirty="0">
            <a:solidFill>
              <a:srgbClr val="153D6E"/>
            </a:solidFill>
          </a:endParaRPr>
        </a:p>
      </dsp:txBody>
      <dsp:txXfrm rot="5400000">
        <a:off x="3538334" y="-901365"/>
        <a:ext cx="527045" cy="6468540"/>
      </dsp:txXfrm>
    </dsp:sp>
    <dsp:sp modelId="{896D1D44-2291-BA45-9F21-6D4B13806E15}">
      <dsp:nvSpPr>
        <dsp:cNvPr id="0" name=""/>
        <dsp:cNvSpPr/>
      </dsp:nvSpPr>
      <dsp:spPr>
        <a:xfrm rot="5400000">
          <a:off x="-121625" y="2880220"/>
          <a:ext cx="810838" cy="56758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33703"/>
                <a:satOff val="3582"/>
                <a:lumOff val="157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33703"/>
                <a:satOff val="3582"/>
                <a:lumOff val="157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33703"/>
                <a:satOff val="3582"/>
                <a:lumOff val="157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133703"/>
              <a:satOff val="3582"/>
              <a:lumOff val="157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900" kern="1200"/>
            <a:t>2000</a:t>
          </a:r>
        </a:p>
      </dsp:txBody>
      <dsp:txXfrm rot="5400000">
        <a:off x="-121625" y="2880220"/>
        <a:ext cx="810838" cy="567587"/>
      </dsp:txXfrm>
    </dsp:sp>
    <dsp:sp modelId="{AF7F70DF-D03A-4642-862A-F2249DDE8856}">
      <dsp:nvSpPr>
        <dsp:cNvPr id="0" name=""/>
        <dsp:cNvSpPr/>
      </dsp:nvSpPr>
      <dsp:spPr>
        <a:xfrm rot="5400000">
          <a:off x="3538334" y="-212152"/>
          <a:ext cx="527045" cy="64685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50000"/>
              <a:hueOff val="133703"/>
              <a:satOff val="3582"/>
              <a:lumOff val="157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>
              <a:solidFill>
                <a:srgbClr val="153D6E"/>
              </a:solidFill>
            </a:rPr>
            <a:t>1</a:t>
          </a:r>
          <a:r>
            <a:rPr lang="en-US" sz="900" kern="1200" baseline="30000" dirty="0">
              <a:solidFill>
                <a:srgbClr val="153D6E"/>
              </a:solidFill>
            </a:rPr>
            <a:t>st</a:t>
          </a:r>
          <a:r>
            <a:rPr lang="en-US" sz="900" kern="1200" dirty="0">
              <a:solidFill>
                <a:srgbClr val="153D6E"/>
              </a:solidFill>
            </a:rPr>
            <a:t> TF-CSIRT meeting.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>
              <a:solidFill>
                <a:srgbClr val="153D6E"/>
              </a:solidFill>
            </a:rPr>
            <a:t>Trusted Introducer</a:t>
          </a:r>
          <a:r>
            <a:rPr lang="en-US" sz="900" kern="1200" baseline="0" dirty="0">
              <a:solidFill>
                <a:srgbClr val="153D6E"/>
              </a:solidFill>
            </a:rPr>
            <a:t> established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 </a:t>
          </a:r>
        </a:p>
      </dsp:txBody>
      <dsp:txXfrm rot="5400000">
        <a:off x="3538334" y="-212152"/>
        <a:ext cx="527045" cy="64685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EFDFF3-B1B9-7447-9F02-EB9A17199088}">
      <dsp:nvSpPr>
        <dsp:cNvPr id="0" name=""/>
        <dsp:cNvSpPr/>
      </dsp:nvSpPr>
      <dsp:spPr>
        <a:xfrm>
          <a:off x="1948160" y="233627"/>
          <a:ext cx="3217163" cy="3217163"/>
        </a:xfrm>
        <a:prstGeom prst="pie">
          <a:avLst>
            <a:gd name="adj1" fmla="val 16200000"/>
            <a:gd name="adj2" fmla="val 19285716"/>
          </a:avLst>
        </a:prstGeom>
        <a:solidFill>
          <a:srgbClr val="0C2C5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Improve TF-CSIRT governance</a:t>
          </a:r>
        </a:p>
      </dsp:txBody>
      <dsp:txXfrm>
        <a:off x="3638320" y="532363"/>
        <a:ext cx="765991" cy="612792"/>
      </dsp:txXfrm>
    </dsp:sp>
    <dsp:sp modelId="{7A4624D9-DC95-C646-B825-1CCE510FA5E4}">
      <dsp:nvSpPr>
        <dsp:cNvPr id="0" name=""/>
        <dsp:cNvSpPr/>
      </dsp:nvSpPr>
      <dsp:spPr>
        <a:xfrm>
          <a:off x="1989524" y="285331"/>
          <a:ext cx="3217163" cy="3217163"/>
        </a:xfrm>
        <a:prstGeom prst="pie">
          <a:avLst>
            <a:gd name="adj1" fmla="val 19285716"/>
            <a:gd name="adj2" fmla="val 771428"/>
          </a:avLst>
        </a:prstGeom>
        <a:solidFill>
          <a:srgbClr val="0C2C5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Leverage community knowledge</a:t>
          </a:r>
        </a:p>
      </dsp:txBody>
      <dsp:txXfrm>
        <a:off x="4174514" y="1451553"/>
        <a:ext cx="880889" cy="536193"/>
      </dsp:txXfrm>
    </dsp:sp>
    <dsp:sp modelId="{DC935791-08EB-4340-88FE-AA3C22C74D28}">
      <dsp:nvSpPr>
        <dsp:cNvPr id="0" name=""/>
        <dsp:cNvSpPr/>
      </dsp:nvSpPr>
      <dsp:spPr>
        <a:xfrm>
          <a:off x="1974587" y="350440"/>
          <a:ext cx="3217163" cy="3217163"/>
        </a:xfrm>
        <a:prstGeom prst="pie">
          <a:avLst>
            <a:gd name="adj1" fmla="val 771428"/>
            <a:gd name="adj2" fmla="val 3857143"/>
          </a:avLst>
        </a:prstGeom>
        <a:solidFill>
          <a:srgbClr val="0C2C5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Champion the prestige and visibility of TF-CSIRT</a:t>
          </a:r>
        </a:p>
      </dsp:txBody>
      <dsp:txXfrm>
        <a:off x="4040465" y="2255844"/>
        <a:ext cx="765991" cy="593643"/>
      </dsp:txXfrm>
    </dsp:sp>
    <dsp:sp modelId="{0E28FF42-FD3E-4B43-B1E7-969410904735}">
      <dsp:nvSpPr>
        <dsp:cNvPr id="0" name=""/>
        <dsp:cNvSpPr/>
      </dsp:nvSpPr>
      <dsp:spPr>
        <a:xfrm>
          <a:off x="1914839" y="379165"/>
          <a:ext cx="3217163" cy="3217163"/>
        </a:xfrm>
        <a:prstGeom prst="pie">
          <a:avLst>
            <a:gd name="adj1" fmla="val 3857226"/>
            <a:gd name="adj2" fmla="val 6942858"/>
          </a:avLst>
        </a:prstGeom>
        <a:solidFill>
          <a:srgbClr val="0C2C5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Develop a future business and financial model</a:t>
          </a:r>
        </a:p>
      </dsp:txBody>
      <dsp:txXfrm>
        <a:off x="3150000" y="2906936"/>
        <a:ext cx="746841" cy="536193"/>
      </dsp:txXfrm>
    </dsp:sp>
    <dsp:sp modelId="{52A0C982-38B2-9F4E-B569-4D09F3B57726}">
      <dsp:nvSpPr>
        <dsp:cNvPr id="0" name=""/>
        <dsp:cNvSpPr/>
      </dsp:nvSpPr>
      <dsp:spPr>
        <a:xfrm>
          <a:off x="1855092" y="350440"/>
          <a:ext cx="3217163" cy="3217163"/>
        </a:xfrm>
        <a:prstGeom prst="pie">
          <a:avLst>
            <a:gd name="adj1" fmla="val 6942858"/>
            <a:gd name="adj2" fmla="val 10028574"/>
          </a:avLst>
        </a:prstGeom>
        <a:solidFill>
          <a:srgbClr val="0C2C5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Improve face-to-face engagement</a:t>
          </a:r>
        </a:p>
      </dsp:txBody>
      <dsp:txXfrm>
        <a:off x="2240386" y="2255844"/>
        <a:ext cx="765991" cy="593643"/>
      </dsp:txXfrm>
    </dsp:sp>
    <dsp:sp modelId="{5E36E6F3-4805-1046-8D2D-FA77B6DA2B28}">
      <dsp:nvSpPr>
        <dsp:cNvPr id="0" name=""/>
        <dsp:cNvSpPr/>
      </dsp:nvSpPr>
      <dsp:spPr>
        <a:xfrm>
          <a:off x="1840155" y="285331"/>
          <a:ext cx="3217163" cy="3217163"/>
        </a:xfrm>
        <a:prstGeom prst="pie">
          <a:avLst>
            <a:gd name="adj1" fmla="val 10028574"/>
            <a:gd name="adj2" fmla="val 13114284"/>
          </a:avLst>
        </a:prstGeom>
        <a:solidFill>
          <a:srgbClr val="0C2C5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Improve internal organizational processes</a:t>
          </a:r>
        </a:p>
      </dsp:txBody>
      <dsp:txXfrm>
        <a:off x="1991439" y="1451553"/>
        <a:ext cx="880889" cy="536193"/>
      </dsp:txXfrm>
    </dsp:sp>
    <dsp:sp modelId="{A92FC2A4-54F2-9546-88B0-BB758987082A}">
      <dsp:nvSpPr>
        <dsp:cNvPr id="0" name=""/>
        <dsp:cNvSpPr/>
      </dsp:nvSpPr>
      <dsp:spPr>
        <a:xfrm>
          <a:off x="1881519" y="233627"/>
          <a:ext cx="3217163" cy="3217163"/>
        </a:xfrm>
        <a:prstGeom prst="pie">
          <a:avLst>
            <a:gd name="adj1" fmla="val 13114284"/>
            <a:gd name="adj2" fmla="val 16200000"/>
          </a:avLst>
        </a:prstGeom>
        <a:solidFill>
          <a:srgbClr val="0C2C5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Safeguard and enhance the trusted infrastructure’s maturity process</a:t>
          </a:r>
        </a:p>
      </dsp:txBody>
      <dsp:txXfrm>
        <a:off x="2642531" y="532363"/>
        <a:ext cx="765991" cy="612792"/>
      </dsp:txXfrm>
    </dsp:sp>
    <dsp:sp modelId="{7865DD02-C1D7-2641-B122-00E38A1C618E}">
      <dsp:nvSpPr>
        <dsp:cNvPr id="0" name=""/>
        <dsp:cNvSpPr/>
      </dsp:nvSpPr>
      <dsp:spPr>
        <a:xfrm>
          <a:off x="1748842" y="34469"/>
          <a:ext cx="3615478" cy="3615478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E0A40C-6B35-1044-ADEE-719BE0D2AD3F}">
      <dsp:nvSpPr>
        <dsp:cNvPr id="0" name=""/>
        <dsp:cNvSpPr/>
      </dsp:nvSpPr>
      <dsp:spPr>
        <a:xfrm>
          <a:off x="1790466" y="86402"/>
          <a:ext cx="3615478" cy="3615478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431DD7-3285-0D43-A733-DEB8C559868D}">
      <dsp:nvSpPr>
        <dsp:cNvPr id="0" name=""/>
        <dsp:cNvSpPr/>
      </dsp:nvSpPr>
      <dsp:spPr>
        <a:xfrm>
          <a:off x="1775476" y="151361"/>
          <a:ext cx="3615478" cy="3615478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868138-E601-8C4B-B93B-AD977F6E89E8}">
      <dsp:nvSpPr>
        <dsp:cNvPr id="0" name=""/>
        <dsp:cNvSpPr/>
      </dsp:nvSpPr>
      <dsp:spPr>
        <a:xfrm>
          <a:off x="1715682" y="179923"/>
          <a:ext cx="3615478" cy="3615478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782B73-EB98-5F43-A333-C129DF265D7F}">
      <dsp:nvSpPr>
        <dsp:cNvPr id="0" name=""/>
        <dsp:cNvSpPr/>
      </dsp:nvSpPr>
      <dsp:spPr>
        <a:xfrm>
          <a:off x="1655888" y="151361"/>
          <a:ext cx="3615478" cy="3615478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A28D26-7327-7540-AF27-25E5B6AF2CD2}">
      <dsp:nvSpPr>
        <dsp:cNvPr id="0" name=""/>
        <dsp:cNvSpPr/>
      </dsp:nvSpPr>
      <dsp:spPr>
        <a:xfrm>
          <a:off x="1640898" y="86402"/>
          <a:ext cx="3615478" cy="3615478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EBE0CC-5F28-4C4C-9E3B-02BA9E716895}">
      <dsp:nvSpPr>
        <dsp:cNvPr id="0" name=""/>
        <dsp:cNvSpPr/>
      </dsp:nvSpPr>
      <dsp:spPr>
        <a:xfrm>
          <a:off x="1682522" y="34469"/>
          <a:ext cx="3615478" cy="3615478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pPr/>
              <a:t>27/09/2018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9443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5797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442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2116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21161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442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err="1" smtClean="0"/>
              <a:t>Adding</a:t>
            </a:r>
            <a:r>
              <a:rPr lang="lv-LV" dirty="0" smtClean="0"/>
              <a:t> </a:t>
            </a:r>
            <a:r>
              <a:rPr lang="lv-LV" dirty="0" err="1" smtClean="0"/>
              <a:t>email</a:t>
            </a:r>
            <a:r>
              <a:rPr lang="lv-LV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442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4981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4427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4427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44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660CDD-9987-1C4F-9F43-8234742A4F1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12868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4427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1442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944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400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400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0825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0559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0989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2A440-FA3A-4396-B7AC-966D21B7EAC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524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86"/>
            <a:ext cx="9144000" cy="5138928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7644" y="3297754"/>
            <a:ext cx="3822700" cy="281467"/>
          </a:xfrm>
        </p:spPr>
        <p:txBody>
          <a:bodyPr>
            <a:noAutofit/>
          </a:bodyPr>
          <a:lstStyle>
            <a:lvl1pPr marL="0" indent="0"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97644" y="2767292"/>
            <a:ext cx="6984756" cy="37659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7E4792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97644" y="1992850"/>
            <a:ext cx="6984756" cy="426979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buNone/>
              <a:defRPr sz="2400" b="1">
                <a:solidFill>
                  <a:srgbClr val="D01384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97643" y="3952706"/>
            <a:ext cx="3822701" cy="327255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</a:t>
            </a:r>
            <a:endParaRPr lang="en-GB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697643" y="4186233"/>
            <a:ext cx="3822701" cy="32123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643" y="682030"/>
            <a:ext cx="2376301" cy="93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44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32039" y="480953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50201" y="131562"/>
            <a:ext cx="6437461" cy="69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for GN4 related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86"/>
            <a:ext cx="9144000" cy="51389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643" y="682030"/>
            <a:ext cx="2376301" cy="937335"/>
          </a:xfrm>
          <a:prstGeom prst="rect">
            <a:avLst/>
          </a:prstGeom>
        </p:spPr>
      </p:pic>
      <p:sp>
        <p:nvSpPr>
          <p:cNvPr id="14" name="Title 3"/>
          <p:cNvSpPr txBox="1">
            <a:spLocks/>
          </p:cNvSpPr>
          <p:nvPr userDrawn="1"/>
        </p:nvSpPr>
        <p:spPr>
          <a:xfrm>
            <a:off x="697643" y="2248268"/>
            <a:ext cx="2470860" cy="44192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l"/>
            <a:r>
              <a:rPr lang="en-GB" sz="2400" b="1" dirty="0">
                <a:solidFill>
                  <a:srgbClr val="D01384"/>
                </a:solidFill>
              </a:rPr>
              <a:t>Thank you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70718" y="3575980"/>
            <a:ext cx="3795964" cy="263127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Presenter email</a:t>
            </a:r>
          </a:p>
        </p:txBody>
      </p:sp>
      <p:sp>
        <p:nvSpPr>
          <p:cNvPr id="16" name="Title 3"/>
          <p:cNvSpPr txBox="1">
            <a:spLocks/>
          </p:cNvSpPr>
          <p:nvPr userDrawn="1"/>
        </p:nvSpPr>
        <p:spPr>
          <a:xfrm>
            <a:off x="697642" y="2618033"/>
            <a:ext cx="3704237" cy="44192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 algn="l"/>
            <a:r>
              <a:rPr lang="en-US" sz="2800" b="1" dirty="0">
                <a:solidFill>
                  <a:srgbClr val="D01384"/>
                </a:solidFill>
              </a:rPr>
              <a:t>Any Questions?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1059405" y="4645656"/>
            <a:ext cx="3969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500" dirty="0">
                <a:solidFill>
                  <a:schemeClr val="bg1"/>
                </a:solidFill>
              </a:rPr>
              <a:t>© GÉANT Association on behalf of the GN4-2 project. The research leading to these results has received funding from the European Union’s Horizon 2020research and innovation programme under Grant Agreement No. 731122 (GN4-2).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0718" y="4670696"/>
            <a:ext cx="288687" cy="19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851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9050" y="2320529"/>
            <a:ext cx="9186863" cy="2836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00" y="204788"/>
            <a:ext cx="9024938" cy="896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13"/>
          </a:p>
        </p:txBody>
      </p:sp>
      <p:pic>
        <p:nvPicPr>
          <p:cNvPr id="15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2276" y="577454"/>
            <a:ext cx="18335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30192" y="1836091"/>
            <a:ext cx="5096933" cy="28146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30191" y="3414566"/>
            <a:ext cx="5003270" cy="32725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930192" y="1373001"/>
            <a:ext cx="5012795" cy="377594"/>
          </a:xfrm>
        </p:spPr>
        <p:txBody>
          <a:bodyPr>
            <a:normAutofit/>
          </a:bodyPr>
          <a:lstStyle>
            <a:lvl1pPr marL="0" indent="0">
              <a:buNone/>
              <a:defRPr sz="195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930192" y="998621"/>
            <a:ext cx="5012795" cy="35493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930191" y="3691293"/>
            <a:ext cx="5003270" cy="3212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930192" y="2115826"/>
            <a:ext cx="5096933" cy="260411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930192" y="2374505"/>
            <a:ext cx="6613609" cy="260411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1115094" y="2761626"/>
            <a:ext cx="914400" cy="1427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647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9167" t="35587" r="-20208" b="34641"/>
          <a:stretch/>
        </p:blipFill>
        <p:spPr>
          <a:xfrm>
            <a:off x="-2180" y="0"/>
            <a:ext cx="9144000" cy="959926"/>
          </a:xfrm>
          <a:prstGeom prst="rect">
            <a:avLst/>
          </a:prstGeom>
          <a:solidFill>
            <a:srgbClr val="0C2C52"/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131562"/>
            <a:ext cx="6437461" cy="69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  <a:br>
              <a:rPr lang="en-US" dirty="0"/>
            </a:br>
            <a:r>
              <a:rPr lang="en-US" dirty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201" y="1149765"/>
            <a:ext cx="8439238" cy="3489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6877" y="4809935"/>
            <a:ext cx="8362562" cy="0"/>
          </a:xfrm>
          <a:prstGeom prst="line">
            <a:avLst/>
          </a:prstGeom>
          <a:ln w="3175" cap="rnd">
            <a:solidFill>
              <a:srgbClr val="2D6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32039" y="480953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9345" y="176316"/>
            <a:ext cx="1537117" cy="60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61" r:id="rId3"/>
    <p:sldLayoutId id="2147483662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bg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rgbClr val="153D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53D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53D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53D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53D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tf-csirt.org/groups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 smtClean="0"/>
              <a:t>Steering Committee update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97644" y="1992850"/>
            <a:ext cx="6984756" cy="736495"/>
          </a:xfrm>
        </p:spPr>
        <p:txBody>
          <a:bodyPr/>
          <a:lstStyle/>
          <a:p>
            <a:r>
              <a:rPr lang="en-GB" dirty="0" smtClean="0"/>
              <a:t>Meeting with GEANT management and </a:t>
            </a:r>
          </a:p>
          <a:p>
            <a:r>
              <a:rPr lang="en-GB" dirty="0" smtClean="0"/>
              <a:t>TF-CSIRT future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97643" y="3952706"/>
            <a:ext cx="3822701" cy="529239"/>
          </a:xfrm>
        </p:spPr>
        <p:txBody>
          <a:bodyPr/>
          <a:lstStyle/>
          <a:p>
            <a:r>
              <a:rPr lang="en-GB" dirty="0" smtClean="0"/>
              <a:t>Vilnius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lv-LV" dirty="0" smtClean="0"/>
              <a:t>2</a:t>
            </a:r>
            <a:r>
              <a:rPr lang="en-GB" dirty="0" smtClean="0"/>
              <a:t>6</a:t>
            </a:r>
            <a:r>
              <a:rPr lang="en-GB" baseline="30000" dirty="0" smtClean="0"/>
              <a:t>th</a:t>
            </a:r>
            <a:r>
              <a:rPr lang="en-GB" dirty="0" smtClean="0"/>
              <a:t> September </a:t>
            </a:r>
            <a:r>
              <a:rPr lang="en-GB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xmlns="" val="1389539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96807255"/>
              </p:ext>
            </p:extLst>
          </p:nvPr>
        </p:nvGraphicFramePr>
        <p:xfrm>
          <a:off x="1143000" y="970644"/>
          <a:ext cx="7046843" cy="3829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Aims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14FA1FE7-7D29-C346-A4F5-4E29D3C19487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30803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72A8329E-4B90-DF45-B9DF-2101172A51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7644" y="2091464"/>
            <a:ext cx="6984756" cy="824918"/>
          </a:xfrm>
        </p:spPr>
        <p:txBody>
          <a:bodyPr/>
          <a:lstStyle/>
          <a:p>
            <a:r>
              <a:rPr lang="en-GB" sz="3600" dirty="0" smtClean="0"/>
              <a:t>Meeting with GEANT management</a:t>
            </a:r>
            <a:endParaRPr lang="en-GB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86600" y="4810125"/>
            <a:ext cx="2057400" cy="274638"/>
          </a:xfrm>
        </p:spPr>
        <p:txBody>
          <a:bodyPr/>
          <a:lstStyle/>
          <a:p>
            <a:fld id="{4FFB1798-C9AE-4169-8E31-0C3C8B5F645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697644" y="3155219"/>
            <a:ext cx="6984756" cy="376599"/>
          </a:xfrm>
        </p:spPr>
        <p:txBody>
          <a:bodyPr/>
          <a:lstStyle/>
          <a:p>
            <a:r>
              <a:rPr lang="en-GB" dirty="0" smtClean="0"/>
              <a:t>16 July 2018, Amsterdam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38402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387" y="1326393"/>
            <a:ext cx="8222052" cy="348314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Participants from SC – Baiba, Sven, She</a:t>
            </a:r>
            <a:r>
              <a:rPr lang="lv-LV" sz="2200" dirty="0" smtClean="0"/>
              <a:t>h</a:t>
            </a:r>
            <a:r>
              <a:rPr lang="en-GB" sz="2200" dirty="0" err="1" smtClean="0"/>
              <a:t>zad</a:t>
            </a:r>
            <a:r>
              <a:rPr lang="en-GB" sz="2200" dirty="0" smtClean="0"/>
              <a:t>, Nicole, </a:t>
            </a:r>
            <a:r>
              <a:rPr lang="en-GB" sz="2200" dirty="0" err="1" smtClean="0"/>
              <a:t>Sigita</a:t>
            </a:r>
            <a:endParaRPr lang="en-GB" sz="2200" dirty="0" smtClean="0"/>
          </a:p>
          <a:p>
            <a:r>
              <a:rPr lang="en-GB" sz="2200" dirty="0" smtClean="0"/>
              <a:t>GEANT </a:t>
            </a:r>
            <a:r>
              <a:rPr lang="en-GB" sz="2200" dirty="0" smtClean="0"/>
              <a:t>Executives Erik </a:t>
            </a:r>
            <a:r>
              <a:rPr lang="en-GB" sz="2200" dirty="0" err="1" smtClean="0"/>
              <a:t>Huizer</a:t>
            </a:r>
            <a:r>
              <a:rPr lang="en-GB" sz="2200" dirty="0" smtClean="0"/>
              <a:t> and </a:t>
            </a:r>
            <a:r>
              <a:rPr lang="en-GB" sz="2200" dirty="0" err="1" smtClean="0"/>
              <a:t>Klaas</a:t>
            </a:r>
            <a:r>
              <a:rPr lang="en-GB" sz="2200" dirty="0" smtClean="0"/>
              <a:t> </a:t>
            </a:r>
            <a:r>
              <a:rPr lang="en-GB" sz="2200" dirty="0" err="1" smtClean="0"/>
              <a:t>Wierenga</a:t>
            </a:r>
            <a:endParaRPr lang="en-GB" sz="2200" dirty="0" smtClean="0"/>
          </a:p>
          <a:p>
            <a:r>
              <a:rPr lang="en-GB" sz="2200" dirty="0" smtClean="0"/>
              <a:t>Aim – to discuss:</a:t>
            </a:r>
          </a:p>
          <a:p>
            <a:pPr lvl="1"/>
            <a:r>
              <a:rPr lang="en-GB" sz="2050" dirty="0" smtClean="0"/>
              <a:t>Existing issues with GEANT</a:t>
            </a:r>
          </a:p>
          <a:p>
            <a:pPr lvl="1"/>
            <a:r>
              <a:rPr lang="en-GB" sz="2050" dirty="0" smtClean="0"/>
              <a:t>Possible future scenarios</a:t>
            </a:r>
            <a:endParaRPr lang="en-GB" sz="2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Meeting in Amsterdam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817535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387" y="1326393"/>
            <a:ext cx="8222052" cy="34831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200" dirty="0"/>
              <a:t>Issue  -  </a:t>
            </a:r>
            <a:r>
              <a:rPr lang="en-US" sz="2200" dirty="0"/>
              <a:t>more secretariat resources needed than available</a:t>
            </a:r>
            <a:r>
              <a:rPr lang="en-GB" sz="2200" dirty="0" smtClean="0"/>
              <a:t>.</a:t>
            </a:r>
            <a:endParaRPr lang="en-GB" sz="2200" dirty="0"/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How it affects us - agreed activities are not moving forward as expected.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Consequences – delays in delivery, less accomplished between the meetings.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What’s needed – more PM for TF-CSIRT activities.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Issues - 1. Resources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699704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387" y="1216819"/>
            <a:ext cx="8222052" cy="3483140"/>
          </a:xfrm>
        </p:spPr>
        <p:txBody>
          <a:bodyPr>
            <a:normAutofit/>
          </a:bodyPr>
          <a:lstStyle/>
          <a:p>
            <a:pPr marL="385763" indent="-385763">
              <a:buAutoNum type="arabicPeriod"/>
            </a:pPr>
            <a:r>
              <a:rPr lang="en-GB" sz="2200" dirty="0"/>
              <a:t>Issue  -  slow response – procurement, legal department.</a:t>
            </a:r>
          </a:p>
          <a:p>
            <a:pPr marL="385763" indent="-385763">
              <a:buAutoNum type="arabicPeriod"/>
            </a:pPr>
            <a:r>
              <a:rPr lang="en-GB" sz="2200" dirty="0"/>
              <a:t>How it affects us: </a:t>
            </a:r>
          </a:p>
          <a:p>
            <a:pPr lvl="1"/>
            <a:r>
              <a:rPr lang="en-GB" sz="2200" dirty="0"/>
              <a:t>Change requests are not approved since September 2017.</a:t>
            </a:r>
          </a:p>
          <a:p>
            <a:pPr lvl="1"/>
            <a:r>
              <a:rPr lang="en-GB" sz="2200" dirty="0"/>
              <a:t>GDPR is not implemented in the agreement with TI.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Consequences – changes in TI services approved by SC but not implemented.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What’s needed:</a:t>
            </a:r>
          </a:p>
          <a:p>
            <a:pPr lvl="1"/>
            <a:r>
              <a:rPr lang="en-GB" sz="2200" dirty="0"/>
              <a:t>More flexibility with the TI agreement.</a:t>
            </a:r>
          </a:p>
          <a:p>
            <a:pPr lvl="1"/>
            <a:r>
              <a:rPr lang="en-GB" sz="2200" dirty="0"/>
              <a:t>Faster implementation of change requests.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 dirty="0" smtClean="0"/>
              <a:t>Issues - 2. Responsiveness – procurement, agreement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718753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387" y="1326393"/>
            <a:ext cx="8222052" cy="34831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200" dirty="0"/>
              <a:t>Issue  -  slow responses - finances &amp; payment [recently this has been improved].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How it affects us – we do not have information on regular basis regarding who has paid for the TI service.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Consequences – outstanding invoices for long periods.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What’s needed – regular information from the finances department on who has </a:t>
            </a:r>
            <a:r>
              <a:rPr lang="lv-LV" sz="2200" dirty="0"/>
              <a:t>p</a:t>
            </a:r>
            <a:r>
              <a:rPr lang="en-GB" sz="2200" dirty="0"/>
              <a:t>aid for the T</a:t>
            </a:r>
            <a:r>
              <a:rPr lang="lv-LV" sz="2200" dirty="0"/>
              <a:t>I</a:t>
            </a:r>
            <a:r>
              <a:rPr lang="en-GB" sz="2200" dirty="0"/>
              <a:t> service.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 dirty="0" smtClean="0"/>
              <a:t>Issues - 3. Responsiveness – finances &amp; payment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836726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8222052" cy="34831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/>
              <a:t>The trainings are one of the top activities to position us (and</a:t>
            </a:r>
            <a:r>
              <a:rPr lang="lv-LV" sz="2200" dirty="0"/>
              <a:t> </a:t>
            </a:r>
            <a:r>
              <a:rPr lang="en-US" sz="2200" dirty="0"/>
              <a:t>therefore</a:t>
            </a:r>
            <a:r>
              <a:rPr lang="lv-LV" sz="2200" dirty="0"/>
              <a:t> GEANT</a:t>
            </a:r>
            <a:r>
              <a:rPr lang="en-US" sz="2200" dirty="0"/>
              <a:t>) as the experts in the field of CSIRT activities.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Issue  </a:t>
            </a:r>
            <a:r>
              <a:rPr lang="en-GB" sz="2200" dirty="0"/>
              <a:t>- GEANT is limited to what can be done regarding TRANSITS, particularly – in-house training, online courses, etc.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How it affects us – TRANSITS courses are limited to 2+1 courses per year.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Consequences – growth in this area is </a:t>
            </a:r>
            <a:r>
              <a:rPr lang="en-GB" sz="2200" dirty="0" smtClean="0"/>
              <a:t>limited</a:t>
            </a:r>
            <a:r>
              <a:rPr lang="lv-LV" sz="2200" dirty="0" smtClean="0"/>
              <a:t>. </a:t>
            </a:r>
            <a:r>
              <a:rPr lang="en-US" sz="2200" dirty="0"/>
              <a:t>This activity has the risk, if not doing it with the required</a:t>
            </a:r>
            <a:r>
              <a:rPr lang="lv-LV" sz="2200" dirty="0"/>
              <a:t> </a:t>
            </a:r>
            <a:r>
              <a:rPr lang="en-US" sz="2200" dirty="0"/>
              <a:t>effort/support, it may even have a negative </a:t>
            </a:r>
            <a:r>
              <a:rPr lang="en-US" sz="2200" dirty="0" smtClean="0"/>
              <a:t>impact, </a:t>
            </a:r>
            <a:r>
              <a:rPr lang="en-US" sz="2200" dirty="0"/>
              <a:t>in</a:t>
            </a:r>
            <a:r>
              <a:rPr lang="lv-LV" sz="2200" dirty="0"/>
              <a:t> </a:t>
            </a:r>
            <a:r>
              <a:rPr lang="en-US" sz="2200" dirty="0"/>
              <a:t>case the quality of the training does not reach a certain standard.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What’s </a:t>
            </a:r>
            <a:r>
              <a:rPr lang="en-GB" sz="2200" dirty="0"/>
              <a:t>needed – more flexibility regarding course format, trainers remuneration, </a:t>
            </a:r>
            <a:r>
              <a:rPr lang="en-GB" sz="2200" dirty="0" smtClean="0"/>
              <a:t>more effort, etc.</a:t>
            </a:r>
            <a:endParaRPr lang="lv-LV" sz="2200" dirty="0" smtClean="0"/>
          </a:p>
          <a:p>
            <a:pPr marL="457200" indent="-457200">
              <a:buFont typeface="+mj-lt"/>
              <a:buAutoNum type="arabicPeriod"/>
            </a:pPr>
            <a:endParaRPr lang="en-GB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Issues - 4. TRANSITS future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907224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1703DC79-9C08-6142-8E65-DE1DACDAE7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1431" y="2199038"/>
            <a:ext cx="6984756" cy="426979"/>
          </a:xfrm>
        </p:spPr>
        <p:txBody>
          <a:bodyPr/>
          <a:lstStyle/>
          <a:p>
            <a:r>
              <a:rPr lang="en-GB" sz="3600" dirty="0" smtClean="0"/>
              <a:t>TF-CSIRT Future</a:t>
            </a:r>
            <a:endParaRPr lang="en-GB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86600" y="4810125"/>
            <a:ext cx="2057400" cy="274638"/>
          </a:xfrm>
        </p:spPr>
        <p:txBody>
          <a:bodyPr/>
          <a:lstStyle/>
          <a:p>
            <a:fld id="{4FFB1798-C9AE-4169-8E31-0C3C8B5F645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4386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8222052" cy="348314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TF-CSIRT is very different from all other task forces</a:t>
            </a:r>
          </a:p>
          <a:p>
            <a:pPr lvl="1"/>
            <a:r>
              <a:rPr lang="en-GB" sz="2200" dirty="0" smtClean="0"/>
              <a:t>Size</a:t>
            </a:r>
          </a:p>
          <a:p>
            <a:pPr lvl="1"/>
            <a:r>
              <a:rPr lang="en-GB" sz="2200" dirty="0" smtClean="0"/>
              <a:t>Needs</a:t>
            </a:r>
          </a:p>
          <a:p>
            <a:pPr lvl="1"/>
            <a:r>
              <a:rPr lang="en-GB" sz="2200" dirty="0" smtClean="0"/>
              <a:t>Complexity</a:t>
            </a:r>
          </a:p>
          <a:p>
            <a:r>
              <a:rPr lang="en-GB" sz="2200" dirty="0" smtClean="0"/>
              <a:t>GEANT members – small part of TF-CSIRT community</a:t>
            </a:r>
          </a:p>
          <a:p>
            <a:r>
              <a:rPr lang="en-GB" sz="2200" dirty="0" smtClean="0"/>
              <a:t>What is the best fit for the community?</a:t>
            </a:r>
          </a:p>
          <a:p>
            <a:r>
              <a:rPr lang="en-GB" sz="2200" dirty="0" smtClean="0"/>
              <a:t>How does GEANT sees its role in supporting TF-CSIRT achieving the community goals?</a:t>
            </a:r>
            <a:endParaRPr lang="en-GB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Some thoughts</a:t>
            </a:r>
          </a:p>
        </p:txBody>
      </p:sp>
    </p:spTree>
    <p:extLst>
      <p:ext uri="{BB962C8B-B14F-4D97-AF65-F5344CB8AC3E}">
        <p14:creationId xmlns:p14="http://schemas.microsoft.com/office/powerpoint/2010/main" xmlns="" val="2300135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8222052" cy="3483140"/>
          </a:xfrm>
        </p:spPr>
        <p:txBody>
          <a:bodyPr>
            <a:normAutofit/>
          </a:bodyPr>
          <a:lstStyle/>
          <a:p>
            <a:r>
              <a:rPr lang="en-GB" sz="2200" dirty="0"/>
              <a:t>Solve the problems and stay with </a:t>
            </a:r>
            <a:r>
              <a:rPr lang="en-GB" sz="2200" dirty="0" smtClean="0"/>
              <a:t>GEANT</a:t>
            </a:r>
            <a:endParaRPr lang="en-GB" sz="2200" dirty="0"/>
          </a:p>
          <a:p>
            <a:r>
              <a:rPr lang="en-GB" sz="2200" dirty="0"/>
              <a:t>Hybrid model - GEANT + more </a:t>
            </a:r>
            <a:r>
              <a:rPr lang="en-GB" sz="2200" dirty="0" smtClean="0"/>
              <a:t>outsourcing</a:t>
            </a:r>
            <a:endParaRPr lang="en-GB" sz="2200" dirty="0"/>
          </a:p>
          <a:p>
            <a:r>
              <a:rPr lang="en-GB" sz="2200" dirty="0"/>
              <a:t>Other host </a:t>
            </a:r>
            <a:r>
              <a:rPr lang="en-GB" sz="2200" dirty="0" smtClean="0"/>
              <a:t>organisation</a:t>
            </a:r>
            <a:endParaRPr lang="en-GB" sz="2200" dirty="0"/>
          </a:p>
          <a:p>
            <a:r>
              <a:rPr lang="en-GB" sz="2200" dirty="0"/>
              <a:t>Independent </a:t>
            </a:r>
            <a:r>
              <a:rPr lang="en-GB" sz="2200" dirty="0" smtClean="0"/>
              <a:t>organisation</a:t>
            </a:r>
            <a:endParaRPr lang="en-GB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Future options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92310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 smtClean="0"/>
              <a:t>TF-CSIRT – past and present</a:t>
            </a:r>
          </a:p>
          <a:p>
            <a:r>
              <a:rPr lang="en-GB" sz="2200" dirty="0" smtClean="0"/>
              <a:t>Meeting with GEANT management on 16 July, current is</a:t>
            </a:r>
            <a:r>
              <a:rPr lang="lv-LV" sz="2200" dirty="0" smtClean="0"/>
              <a:t>s</a:t>
            </a:r>
            <a:r>
              <a:rPr lang="en-GB" sz="2200" dirty="0" err="1" smtClean="0"/>
              <a:t>ues</a:t>
            </a:r>
            <a:endParaRPr lang="en-GB" sz="2200" dirty="0" smtClean="0"/>
          </a:p>
          <a:p>
            <a:r>
              <a:rPr lang="en-GB" sz="2200" dirty="0" smtClean="0"/>
              <a:t>TF-CSIRT future</a:t>
            </a:r>
          </a:p>
          <a:p>
            <a:r>
              <a:rPr lang="en-GB" sz="2200" dirty="0" smtClean="0"/>
              <a:t>Other items</a:t>
            </a:r>
            <a:endParaRPr lang="en-GB" sz="205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covered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48334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387" y="1189925"/>
            <a:ext cx="8222052" cy="348314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Security area is very important, GEANT wants to be involved and collaborate also in the future</a:t>
            </a:r>
          </a:p>
          <a:p>
            <a:r>
              <a:rPr lang="en-GB" sz="2200" dirty="0" smtClean="0"/>
              <a:t>TF-CSIRT has outgrown GEANT</a:t>
            </a:r>
          </a:p>
          <a:p>
            <a:pPr lvl="1"/>
            <a:r>
              <a:rPr lang="en-GB" sz="2050" dirty="0" smtClean="0"/>
              <a:t>Academic community are small part of TF-CSIRT</a:t>
            </a:r>
          </a:p>
          <a:p>
            <a:pPr lvl="1"/>
            <a:r>
              <a:rPr lang="en-GB" sz="2050" dirty="0" smtClean="0"/>
              <a:t>GEANT has strict cap on manpower</a:t>
            </a:r>
          </a:p>
          <a:p>
            <a:pPr lvl="1"/>
            <a:r>
              <a:rPr lang="en-GB" sz="2050" dirty="0" smtClean="0"/>
              <a:t>Strict VAT rules and limitations</a:t>
            </a:r>
          </a:p>
          <a:p>
            <a:pPr lvl="1"/>
            <a:endParaRPr lang="en-GB" sz="2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GEANT’s response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438535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387" y="1189925"/>
            <a:ext cx="8222052" cy="34831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400" dirty="0" smtClean="0"/>
              <a:t>1. It was agreed that an alternative host for TF-CSIRT should be found within the timetable of the current Trusted Introducer agreement. (Until summer 2022 max.) </a:t>
            </a:r>
            <a:endParaRPr lang="en-GB" sz="2800" dirty="0" smtClean="0"/>
          </a:p>
          <a:p>
            <a:pPr marL="0" lvl="0" indent="0">
              <a:buNone/>
            </a:pPr>
            <a:r>
              <a:rPr lang="en-GB" sz="2400" dirty="0" smtClean="0"/>
              <a:t>2. It was agreed that an independent study should be launched by the TF-CSIRT Steering Committee to support this work, funded from the TI budget held at GÉANT. </a:t>
            </a:r>
            <a:endParaRPr lang="en-GB" sz="2800" dirty="0" smtClean="0"/>
          </a:p>
          <a:p>
            <a:pPr lvl="1"/>
            <a:endParaRPr lang="en-GB" sz="2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Meeting outcomes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727049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8222052" cy="348314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2200" dirty="0" smtClean="0"/>
              <a:t>To form an Advisory working group</a:t>
            </a:r>
          </a:p>
          <a:p>
            <a:pPr lvl="1"/>
            <a:r>
              <a:rPr lang="en-GB" sz="2050" dirty="0" smtClean="0"/>
              <a:t>Define the problem</a:t>
            </a:r>
          </a:p>
          <a:p>
            <a:pPr lvl="1"/>
            <a:r>
              <a:rPr lang="en-GB" sz="2050" dirty="0" smtClean="0"/>
              <a:t>Realistic alternatives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Independent study to look at the alternatives</a:t>
            </a:r>
          </a:p>
          <a:p>
            <a:pPr lvl="1"/>
            <a:r>
              <a:rPr lang="en-GB" sz="2050" dirty="0" smtClean="0"/>
              <a:t>Governance model</a:t>
            </a:r>
          </a:p>
          <a:p>
            <a:pPr lvl="1"/>
            <a:r>
              <a:rPr lang="en-GB" sz="2050" dirty="0" smtClean="0"/>
              <a:t>Funding</a:t>
            </a:r>
          </a:p>
          <a:p>
            <a:pPr lvl="1"/>
            <a:r>
              <a:rPr lang="en-GB" sz="2050" dirty="0" smtClean="0"/>
              <a:t>Resources</a:t>
            </a:r>
          </a:p>
          <a:p>
            <a:pPr lvl="1"/>
            <a:r>
              <a:rPr lang="en-GB" sz="2050" dirty="0" smtClean="0"/>
              <a:t>Legal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TF-CSIRT community to make decision by voting</a:t>
            </a:r>
            <a:endParaRPr lang="en-GB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What to do?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930379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8222052" cy="34831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 smtClean="0"/>
              <a:t>SC is drafting the WG Charter, will be available </a:t>
            </a:r>
            <a:r>
              <a:rPr lang="en-GB" sz="3600" dirty="0" smtClean="0"/>
              <a:t>shortly.</a:t>
            </a: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If you want to </a:t>
            </a:r>
            <a:r>
              <a:rPr lang="en-GB" sz="3600" u="sng" dirty="0" smtClean="0"/>
              <a:t>actively participate </a:t>
            </a:r>
            <a:r>
              <a:rPr lang="en-GB" sz="3600" dirty="0" smtClean="0"/>
              <a:t>in the working group, please let us </a:t>
            </a:r>
            <a:r>
              <a:rPr lang="en-GB" sz="3600" dirty="0" smtClean="0"/>
              <a:t>know – email </a:t>
            </a:r>
            <a:r>
              <a:rPr lang="en-GB" sz="3600" dirty="0" err="1" smtClean="0"/>
              <a:t>Zuzana</a:t>
            </a:r>
            <a:r>
              <a:rPr lang="en-GB" sz="3600" dirty="0" smtClean="0"/>
              <a:t> and </a:t>
            </a:r>
            <a:r>
              <a:rPr lang="en-GB" sz="3600" dirty="0" err="1" smtClean="0"/>
              <a:t>Baiba</a:t>
            </a:r>
            <a:endParaRPr lang="en-GB" sz="3600" dirty="0" smtClean="0"/>
          </a:p>
          <a:p>
            <a:pPr marL="0" indent="0" algn="ctr">
              <a:buNone/>
            </a:pPr>
            <a:endParaRPr lang="en-GB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What to do?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8443297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45DFD6D5-2BC2-9144-9114-BB08ABF7991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24538" y="2279719"/>
            <a:ext cx="6984756" cy="426979"/>
          </a:xfrm>
        </p:spPr>
        <p:txBody>
          <a:bodyPr/>
          <a:lstStyle/>
          <a:p>
            <a:r>
              <a:rPr lang="en-GB" sz="3600" dirty="0" smtClean="0"/>
              <a:t>Other Items</a:t>
            </a:r>
            <a:endParaRPr lang="en-GB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86600" y="4810125"/>
            <a:ext cx="2057400" cy="274638"/>
          </a:xfrm>
        </p:spPr>
        <p:txBody>
          <a:bodyPr/>
          <a:lstStyle/>
          <a:p>
            <a:fld id="{4FFB1798-C9AE-4169-8E31-0C3C8B5F645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970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8222052" cy="348314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Will start </a:t>
            </a:r>
            <a:r>
              <a:rPr lang="en-GB" sz="2800" dirty="0" smtClean="0"/>
              <a:t>in October 2018</a:t>
            </a:r>
          </a:p>
          <a:p>
            <a:r>
              <a:rPr lang="en-GB" sz="2800" dirty="0" smtClean="0"/>
              <a:t>Main task – to support teams</a:t>
            </a:r>
          </a:p>
          <a:p>
            <a:r>
              <a:rPr lang="en-GB" sz="2800" dirty="0" smtClean="0"/>
              <a:t>Max 5 teams per week</a:t>
            </a:r>
          </a:p>
          <a:p>
            <a:endParaRPr lang="en-GB" sz="2800" dirty="0" smtClean="0"/>
          </a:p>
          <a:p>
            <a:r>
              <a:rPr lang="en-GB" sz="2800" dirty="0" smtClean="0"/>
              <a:t>Still 44 teams not fulfilling criteria for re-listing</a:t>
            </a:r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Re-listing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4280725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8222052" cy="348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200" dirty="0" smtClean="0"/>
              <a:t>New </a:t>
            </a:r>
            <a:r>
              <a:rPr lang="en-GB" sz="2200" dirty="0" smtClean="0"/>
              <a:t>recertified teams</a:t>
            </a:r>
          </a:p>
          <a:p>
            <a:pPr>
              <a:buNone/>
            </a:pPr>
            <a:endParaRPr lang="en-GB" sz="2200" dirty="0" smtClean="0"/>
          </a:p>
          <a:p>
            <a:pPr algn="ctr">
              <a:buNone/>
            </a:pPr>
            <a:r>
              <a:rPr lang="en-GB" sz="5400" b="1" dirty="0" err="1" smtClean="0"/>
              <a:t>LiU</a:t>
            </a:r>
            <a:r>
              <a:rPr lang="en-GB" sz="5400" b="1" dirty="0" smtClean="0"/>
              <a:t> IRT</a:t>
            </a:r>
          </a:p>
          <a:p>
            <a:pPr algn="ctr">
              <a:buNone/>
            </a:pPr>
            <a:r>
              <a:rPr lang="en-GB" sz="5400" b="1" dirty="0" smtClean="0"/>
              <a:t>NCSC-FI</a:t>
            </a:r>
            <a:endParaRPr lang="en-GB" sz="5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Certifications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7576486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8222052" cy="348314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Problem – meetings are oversubscribed</a:t>
            </a:r>
          </a:p>
          <a:p>
            <a:pPr lvl="1"/>
            <a:r>
              <a:rPr lang="en-GB" sz="2650" dirty="0" smtClean="0"/>
              <a:t>Registering, but not coming</a:t>
            </a:r>
          </a:p>
          <a:p>
            <a:pPr lvl="1"/>
            <a:r>
              <a:rPr lang="en-GB" sz="2650" dirty="0" smtClean="0"/>
              <a:t>Coming without registering</a:t>
            </a:r>
          </a:p>
          <a:p>
            <a:pPr lvl="1"/>
            <a:r>
              <a:rPr lang="en-GB" sz="2650" dirty="0" smtClean="0"/>
              <a:t>Cancelling participation last minute</a:t>
            </a:r>
          </a:p>
          <a:p>
            <a:pPr lvl="1"/>
            <a:r>
              <a:rPr lang="en-GB" sz="2650" dirty="0" smtClean="0"/>
              <a:t>Waiting lists</a:t>
            </a:r>
          </a:p>
          <a:p>
            <a:pPr lvl="1"/>
            <a:r>
              <a:rPr lang="en-GB" sz="2650" dirty="0" smtClean="0"/>
              <a:t>Overbooking???</a:t>
            </a:r>
            <a:endParaRPr lang="en-GB" sz="2650" dirty="0"/>
          </a:p>
          <a:p>
            <a:r>
              <a:rPr lang="en-GB" sz="2800" dirty="0" smtClean="0"/>
              <a:t>Should</a:t>
            </a:r>
            <a:r>
              <a:rPr lang="en-GB" sz="2800" dirty="0" smtClean="0"/>
              <a:t> we publish list of attendees?</a:t>
            </a:r>
            <a:endParaRPr lang="en-GB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Meeting attendance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4280725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8222052" cy="34831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Reference Security Incident Taxonomy Working </a:t>
            </a:r>
            <a:r>
              <a:rPr lang="en-US" sz="2800" dirty="0" smtClean="0"/>
              <a:t>Group</a:t>
            </a:r>
          </a:p>
          <a:p>
            <a:r>
              <a:rPr lang="en-GB" sz="2800" dirty="0" smtClean="0">
                <a:hlinkClick r:id="rId3"/>
              </a:rPr>
              <a:t>https://tf-csirt.org/groups</a:t>
            </a:r>
            <a:r>
              <a:rPr lang="en-GB" sz="2800" dirty="0" smtClean="0">
                <a:hlinkClick r:id="rId3"/>
              </a:rPr>
              <a:t>/</a:t>
            </a:r>
            <a:endParaRPr lang="en-GB" sz="2800" dirty="0" smtClean="0"/>
          </a:p>
          <a:p>
            <a:r>
              <a:rPr lang="en-GB" sz="2800" dirty="0" smtClean="0"/>
              <a:t>Aim: </a:t>
            </a:r>
            <a:r>
              <a:rPr lang="en-US" sz="2800" dirty="0" smtClean="0"/>
              <a:t> to enable the CSIRT community in reaching a consensus on a reference </a:t>
            </a:r>
            <a:r>
              <a:rPr lang="en-US" sz="2800" dirty="0" smtClean="0"/>
              <a:t>taxonomy</a:t>
            </a:r>
          </a:p>
          <a:p>
            <a:r>
              <a:rPr lang="en-US" sz="2800" dirty="0" smtClean="0"/>
              <a:t>Chair-  </a:t>
            </a:r>
            <a:r>
              <a:rPr lang="en-US" sz="2800" dirty="0" err="1" smtClean="0"/>
              <a:t>Rossella</a:t>
            </a:r>
            <a:r>
              <a:rPr lang="en-US" sz="2800" dirty="0" smtClean="0"/>
              <a:t> </a:t>
            </a:r>
            <a:r>
              <a:rPr lang="en-US" sz="2800" dirty="0" err="1" smtClean="0"/>
              <a:t>Mattioli</a:t>
            </a:r>
            <a:r>
              <a:rPr lang="en-US" sz="2800" dirty="0" smtClean="0"/>
              <a:t>, ENISA</a:t>
            </a:r>
          </a:p>
          <a:p>
            <a:r>
              <a:rPr lang="en-US" sz="2800" dirty="0" smtClean="0"/>
              <a:t>Duration – 2 years</a:t>
            </a:r>
            <a:endParaRPr lang="en-GB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Taxonomy working group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42807252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8222052" cy="348314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What it takes to be </a:t>
            </a:r>
            <a:r>
              <a:rPr lang="en-GB" sz="2800" dirty="0" smtClean="0"/>
              <a:t>on the SC? – document will be published soon</a:t>
            </a:r>
          </a:p>
          <a:p>
            <a:r>
              <a:rPr lang="en-GB" sz="2800" dirty="0" smtClean="0"/>
              <a:t>Next meetings:</a:t>
            </a:r>
          </a:p>
          <a:p>
            <a:pPr lvl="1"/>
            <a:r>
              <a:rPr lang="en-US" sz="2650" dirty="0" smtClean="0"/>
              <a:t>56th TF-CSIRT meeting – 21 – 23 January 2018, Tallinn, </a:t>
            </a:r>
            <a:r>
              <a:rPr lang="en-US" sz="2650" dirty="0" smtClean="0"/>
              <a:t>Estonia</a:t>
            </a:r>
            <a:endParaRPr lang="en-US" sz="2650" dirty="0" smtClean="0"/>
          </a:p>
          <a:p>
            <a:pPr lvl="1"/>
            <a:r>
              <a:rPr lang="en-US" sz="2650" dirty="0" smtClean="0"/>
              <a:t>57th TF-CSIRT meeting – 23 – 23 May 2019 </a:t>
            </a:r>
            <a:r>
              <a:rPr lang="en-US" sz="2650" smtClean="0"/>
              <a:t>in </a:t>
            </a:r>
            <a:r>
              <a:rPr lang="en-US" sz="2650" smtClean="0"/>
              <a:t>Luxembourg</a:t>
            </a:r>
            <a:endParaRPr lang="en-GB" sz="265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Other things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428072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72A8329E-4B90-DF45-B9DF-2101172A51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7644" y="2091464"/>
            <a:ext cx="6984756" cy="426979"/>
          </a:xfrm>
        </p:spPr>
        <p:txBody>
          <a:bodyPr/>
          <a:lstStyle/>
          <a:p>
            <a:r>
              <a:rPr lang="en-GB" sz="3600" dirty="0" smtClean="0"/>
              <a:t>Past and present</a:t>
            </a:r>
            <a:endParaRPr lang="en-GB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86600" y="4810125"/>
            <a:ext cx="2057400" cy="274638"/>
          </a:xfrm>
        </p:spPr>
        <p:txBody>
          <a:bodyPr/>
          <a:lstStyle/>
          <a:p>
            <a:fld id="{4FFB1798-C9AE-4169-8E31-0C3C8B5F645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70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FB1798-C9AE-4169-8E31-0C3C8B5F645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Questions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4445" y="1282688"/>
            <a:ext cx="4412568" cy="330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1239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10243" name="Title 3"/>
          <p:cNvSpPr>
            <a:spLocks noGrp="1"/>
          </p:cNvSpPr>
          <p:nvPr>
            <p:ph type="title"/>
          </p:nvPr>
        </p:nvSpPr>
        <p:spPr>
          <a:xfrm>
            <a:off x="108067" y="0"/>
            <a:ext cx="5406628" cy="994172"/>
          </a:xfrm>
        </p:spPr>
        <p:txBody>
          <a:bodyPr/>
          <a:lstStyle/>
          <a:p>
            <a:r>
              <a:rPr lang="en-GB" dirty="0">
                <a:latin typeface="Calibri" charset="0"/>
                <a:cs typeface="Verdana" charset="0"/>
              </a:rPr>
              <a:t>TF-CSIRT, Trusted Introducer and TRANSITS	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xmlns="" val="1296753855"/>
              </p:ext>
            </p:extLst>
          </p:nvPr>
        </p:nvGraphicFramePr>
        <p:xfrm>
          <a:off x="1528567" y="1104441"/>
          <a:ext cx="6157742" cy="3453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514695" y="1330059"/>
            <a:ext cx="32823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/>
              <a:buChar char="•"/>
            </a:pPr>
            <a:r>
              <a:rPr lang="en-US" sz="1800" dirty="0">
                <a:solidFill>
                  <a:srgbClr val="153D6E"/>
                </a:solidFill>
              </a:rPr>
              <a:t>Meets three times a year.</a:t>
            </a:r>
          </a:p>
          <a:p>
            <a:pPr marL="214313" indent="-214313">
              <a:buFont typeface="Arial"/>
              <a:buChar char="•"/>
            </a:pPr>
            <a:r>
              <a:rPr lang="en-US" sz="1800" b="1" dirty="0" smtClean="0">
                <a:solidFill>
                  <a:srgbClr val="153D6E"/>
                </a:solidFill>
              </a:rPr>
              <a:t>1</a:t>
            </a:r>
            <a:r>
              <a:rPr lang="lv-LV" sz="1800" b="1" dirty="0" smtClean="0">
                <a:solidFill>
                  <a:srgbClr val="153D6E"/>
                </a:solidFill>
              </a:rPr>
              <a:t>5</a:t>
            </a:r>
            <a:r>
              <a:rPr lang="en-US" sz="1800" b="1" dirty="0" smtClean="0">
                <a:solidFill>
                  <a:srgbClr val="153D6E"/>
                </a:solidFill>
              </a:rPr>
              <a:t>0 </a:t>
            </a:r>
            <a:r>
              <a:rPr lang="en-US" sz="1800" b="1" dirty="0">
                <a:solidFill>
                  <a:srgbClr val="153D6E"/>
                </a:solidFill>
              </a:rPr>
              <a:t>– </a:t>
            </a:r>
            <a:r>
              <a:rPr lang="lv-LV" sz="1800" b="1" dirty="0" smtClean="0">
                <a:solidFill>
                  <a:srgbClr val="153D6E"/>
                </a:solidFill>
              </a:rPr>
              <a:t>20</a:t>
            </a:r>
            <a:r>
              <a:rPr lang="en-US" sz="1800" b="1" dirty="0" smtClean="0">
                <a:solidFill>
                  <a:srgbClr val="153D6E"/>
                </a:solidFill>
              </a:rPr>
              <a:t>0 </a:t>
            </a:r>
            <a:r>
              <a:rPr lang="en-US" sz="1800" dirty="0">
                <a:solidFill>
                  <a:srgbClr val="153D6E"/>
                </a:solidFill>
              </a:rPr>
              <a:t>people per meeting.</a:t>
            </a:r>
          </a:p>
          <a:p>
            <a:pPr marL="214313" indent="-214313">
              <a:buFont typeface="Arial"/>
              <a:buChar char="•"/>
            </a:pPr>
            <a:r>
              <a:rPr lang="en-US" sz="1800" dirty="0">
                <a:solidFill>
                  <a:srgbClr val="153D6E"/>
                </a:solidFill>
              </a:rPr>
              <a:t>Closed, only for teams in TI.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7764" y="1330059"/>
            <a:ext cx="3543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/>
              <a:buChar char="•"/>
            </a:pPr>
            <a:r>
              <a:rPr lang="en-US" sz="1800" dirty="0">
                <a:solidFill>
                  <a:srgbClr val="153D6E"/>
                </a:solidFill>
              </a:rPr>
              <a:t>GÉANT Task Force but not typical.</a:t>
            </a:r>
          </a:p>
          <a:p>
            <a:pPr marL="214313" indent="-214313">
              <a:buFont typeface="Arial"/>
              <a:buChar char="•"/>
            </a:pPr>
            <a:r>
              <a:rPr lang="en-US" sz="1800" dirty="0">
                <a:solidFill>
                  <a:srgbClr val="153D6E"/>
                </a:solidFill>
              </a:rPr>
              <a:t>Even mix of NREN, commercial, </a:t>
            </a:r>
            <a:br>
              <a:rPr lang="en-US" sz="1800" dirty="0">
                <a:solidFill>
                  <a:srgbClr val="153D6E"/>
                </a:solidFill>
              </a:rPr>
            </a:br>
            <a:r>
              <a:rPr lang="en-US" sz="1800" dirty="0">
                <a:solidFill>
                  <a:srgbClr val="153D6E"/>
                </a:solidFill>
              </a:rPr>
              <a:t>government / national CERTS.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80799" y="3140809"/>
            <a:ext cx="24563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/>
              <a:buChar char="•"/>
            </a:pPr>
            <a:r>
              <a:rPr lang="en-US" sz="1800" dirty="0">
                <a:solidFill>
                  <a:srgbClr val="153D6E"/>
                </a:solidFill>
              </a:rPr>
              <a:t>Procured service.</a:t>
            </a:r>
          </a:p>
          <a:p>
            <a:pPr marL="214313" indent="-214313">
              <a:buFont typeface="Arial"/>
              <a:buChar char="•"/>
            </a:pPr>
            <a:r>
              <a:rPr lang="en-US" sz="1800" dirty="0">
                <a:solidFill>
                  <a:srgbClr val="153D6E"/>
                </a:solidFill>
              </a:rPr>
              <a:t>Supports listing, </a:t>
            </a:r>
            <a:br>
              <a:rPr lang="en-US" sz="1800" dirty="0">
                <a:solidFill>
                  <a:srgbClr val="153D6E"/>
                </a:solidFill>
              </a:rPr>
            </a:br>
            <a:r>
              <a:rPr lang="en-US" sz="1800" dirty="0">
                <a:solidFill>
                  <a:srgbClr val="153D6E"/>
                </a:solidFill>
              </a:rPr>
              <a:t> accreditation and </a:t>
            </a:r>
            <a:br>
              <a:rPr lang="en-US" sz="1800" dirty="0">
                <a:solidFill>
                  <a:srgbClr val="153D6E"/>
                </a:solidFill>
              </a:rPr>
            </a:br>
            <a:r>
              <a:rPr lang="en-US" sz="1800" dirty="0">
                <a:solidFill>
                  <a:srgbClr val="153D6E"/>
                </a:solidFill>
              </a:rPr>
              <a:t>certification of teams.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1241" y="3140809"/>
            <a:ext cx="23618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Arial"/>
              <a:buChar char="•"/>
            </a:pPr>
            <a:r>
              <a:rPr lang="en-US" sz="1800" dirty="0">
                <a:solidFill>
                  <a:srgbClr val="153D6E"/>
                </a:solidFill>
              </a:rPr>
              <a:t>Provides both taught</a:t>
            </a:r>
            <a:br>
              <a:rPr lang="en-US" sz="1800" dirty="0">
                <a:solidFill>
                  <a:srgbClr val="153D6E"/>
                </a:solidFill>
              </a:rPr>
            </a:br>
            <a:r>
              <a:rPr lang="en-US" sz="1800" dirty="0">
                <a:solidFill>
                  <a:srgbClr val="153D6E"/>
                </a:solidFill>
              </a:rPr>
              <a:t>courses and licenses</a:t>
            </a:r>
            <a:br>
              <a:rPr lang="en-US" sz="1800" dirty="0">
                <a:solidFill>
                  <a:srgbClr val="153D6E"/>
                </a:solidFill>
              </a:rPr>
            </a:br>
            <a:r>
              <a:rPr lang="en-US" sz="1800" dirty="0">
                <a:solidFill>
                  <a:srgbClr val="153D6E"/>
                </a:solidFill>
              </a:rPr>
              <a:t>materials for general</a:t>
            </a:r>
            <a:br>
              <a:rPr lang="en-US" sz="1800" dirty="0">
                <a:solidFill>
                  <a:srgbClr val="153D6E"/>
                </a:solidFill>
              </a:rPr>
            </a:br>
            <a:r>
              <a:rPr lang="en-US" sz="1800" dirty="0">
                <a:solidFill>
                  <a:srgbClr val="153D6E"/>
                </a:solidFill>
              </a:rPr>
              <a:t>use. </a:t>
            </a:r>
          </a:p>
        </p:txBody>
      </p:sp>
    </p:spTree>
    <p:extLst>
      <p:ext uri="{BB962C8B-B14F-4D97-AF65-F5344CB8AC3E}">
        <p14:creationId xmlns:p14="http://schemas.microsoft.com/office/powerpoint/2010/main" xmlns="" val="261789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– TF-CSIRT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471379" y="4457065"/>
            <a:ext cx="663892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rgbClr val="153D6E"/>
                </a:solidFill>
              </a:rPr>
              <a:t>https://</a:t>
            </a:r>
            <a:r>
              <a:rPr lang="en-US" sz="1050" dirty="0" err="1">
                <a:solidFill>
                  <a:srgbClr val="153D6E"/>
                </a:solidFill>
              </a:rPr>
              <a:t>www.enisa.europa.eu</a:t>
            </a:r>
            <a:r>
              <a:rPr lang="en-US" sz="1050" dirty="0">
                <a:solidFill>
                  <a:srgbClr val="153D6E"/>
                </a:solidFill>
              </a:rPr>
              <a:t>/activities/cert/background/coop/past-present/regional-coop/</a:t>
            </a:r>
            <a:r>
              <a:rPr lang="en-US" sz="1050" dirty="0" err="1">
                <a:solidFill>
                  <a:srgbClr val="153D6E"/>
                </a:solidFill>
              </a:rPr>
              <a:t>europe</a:t>
            </a:r>
            <a:endParaRPr lang="en-US" sz="1050" dirty="0">
              <a:solidFill>
                <a:srgbClr val="153D6E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xmlns="" val="1478734549"/>
              </p:ext>
            </p:extLst>
          </p:nvPr>
        </p:nvGraphicFramePr>
        <p:xfrm>
          <a:off x="978320" y="1139802"/>
          <a:ext cx="7036128" cy="3571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054530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of Teams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9788185-ACE1-3E49-9FFE-A7A0073038BF}"/>
              </a:ext>
            </a:extLst>
          </p:cNvPr>
          <p:cNvSpPr txBox="1"/>
          <p:nvPr/>
        </p:nvSpPr>
        <p:spPr>
          <a:xfrm>
            <a:off x="6267709" y="2149205"/>
            <a:ext cx="2834622" cy="15465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53D6E"/>
                </a:solidFill>
              </a:rPr>
              <a:t>As of </a:t>
            </a:r>
            <a:r>
              <a:rPr lang="en-US" dirty="0" smtClean="0">
                <a:solidFill>
                  <a:srgbClr val="153D6E"/>
                </a:solidFill>
              </a:rPr>
              <a:t>31 August </a:t>
            </a:r>
            <a:r>
              <a:rPr lang="en-US" dirty="0">
                <a:solidFill>
                  <a:srgbClr val="153D6E"/>
                </a:solidFill>
              </a:rPr>
              <a:t>2018:</a:t>
            </a:r>
            <a:br>
              <a:rPr lang="en-US" dirty="0">
                <a:solidFill>
                  <a:srgbClr val="153D6E"/>
                </a:solidFill>
              </a:rPr>
            </a:br>
            <a:r>
              <a:rPr lang="en-US" dirty="0">
                <a:solidFill>
                  <a:srgbClr val="153D6E"/>
                </a:solidFill>
              </a:rPr>
              <a:t/>
            </a:r>
            <a:br>
              <a:rPr lang="en-US" dirty="0">
                <a:solidFill>
                  <a:srgbClr val="153D6E"/>
                </a:solidFill>
              </a:rPr>
            </a:br>
            <a:r>
              <a:rPr lang="en-US" dirty="0" smtClean="0">
                <a:solidFill>
                  <a:srgbClr val="153D6E"/>
                </a:solidFill>
              </a:rPr>
              <a:t>3</a:t>
            </a:r>
            <a:r>
              <a:rPr lang="en-US" dirty="0" smtClean="0">
                <a:solidFill>
                  <a:srgbClr val="153D6E"/>
                </a:solidFill>
              </a:rPr>
              <a:t>47</a:t>
            </a:r>
            <a:r>
              <a:rPr lang="en-US" dirty="0" smtClean="0">
                <a:solidFill>
                  <a:srgbClr val="153D6E"/>
                </a:solidFill>
              </a:rPr>
              <a:t> </a:t>
            </a:r>
            <a:r>
              <a:rPr lang="en-US" dirty="0">
                <a:solidFill>
                  <a:srgbClr val="153D6E"/>
                </a:solidFill>
              </a:rPr>
              <a:t>teams</a:t>
            </a:r>
            <a:br>
              <a:rPr lang="en-US" dirty="0">
                <a:solidFill>
                  <a:srgbClr val="153D6E"/>
                </a:solidFill>
              </a:rPr>
            </a:br>
            <a:r>
              <a:rPr lang="en-US" dirty="0">
                <a:solidFill>
                  <a:srgbClr val="153D6E"/>
                </a:solidFill>
              </a:rPr>
              <a:t/>
            </a:r>
            <a:br>
              <a:rPr lang="en-US" dirty="0">
                <a:solidFill>
                  <a:srgbClr val="153D6E"/>
                </a:solidFill>
              </a:rPr>
            </a:br>
            <a:r>
              <a:rPr lang="en-US" dirty="0" smtClean="0">
                <a:solidFill>
                  <a:srgbClr val="153D6E"/>
                </a:solidFill>
              </a:rPr>
              <a:t>17</a:t>
            </a:r>
            <a:r>
              <a:rPr lang="lv-LV" dirty="0" smtClean="0">
                <a:solidFill>
                  <a:srgbClr val="153D6E"/>
                </a:solidFill>
              </a:rPr>
              <a:t>1</a:t>
            </a:r>
            <a:r>
              <a:rPr lang="en-US" dirty="0" smtClean="0">
                <a:solidFill>
                  <a:srgbClr val="153D6E"/>
                </a:solidFill>
              </a:rPr>
              <a:t> </a:t>
            </a:r>
            <a:r>
              <a:rPr lang="en-US" dirty="0">
                <a:solidFill>
                  <a:srgbClr val="153D6E"/>
                </a:solidFill>
              </a:rPr>
              <a:t>listed </a:t>
            </a:r>
            <a:r>
              <a:rPr lang="en-US" dirty="0" smtClean="0">
                <a:solidFill>
                  <a:srgbClr val="153D6E"/>
                </a:solidFill>
              </a:rPr>
              <a:t>including </a:t>
            </a:r>
            <a:r>
              <a:rPr lang="lv-LV" dirty="0" smtClean="0">
                <a:solidFill>
                  <a:srgbClr val="153D6E"/>
                </a:solidFill>
              </a:rPr>
              <a:t>3</a:t>
            </a:r>
            <a:r>
              <a:rPr lang="en-US" dirty="0" smtClean="0">
                <a:solidFill>
                  <a:srgbClr val="153D6E"/>
                </a:solidFill>
              </a:rPr>
              <a:t> candidate</a:t>
            </a:r>
            <a:r>
              <a:rPr lang="lv-LV" dirty="0" smtClean="0">
                <a:solidFill>
                  <a:srgbClr val="153D6E"/>
                </a:solidFill>
              </a:rPr>
              <a:t>s</a:t>
            </a:r>
            <a:r>
              <a:rPr lang="en-US" dirty="0">
                <a:solidFill>
                  <a:srgbClr val="153D6E"/>
                </a:solidFill>
              </a:rPr>
              <a:t/>
            </a:r>
            <a:br>
              <a:rPr lang="en-US" dirty="0">
                <a:solidFill>
                  <a:srgbClr val="153D6E"/>
                </a:solidFill>
              </a:rPr>
            </a:br>
            <a:r>
              <a:rPr lang="en-US" dirty="0" smtClean="0">
                <a:solidFill>
                  <a:srgbClr val="153D6E"/>
                </a:solidFill>
              </a:rPr>
              <a:t>15</a:t>
            </a:r>
            <a:r>
              <a:rPr lang="lv-LV" dirty="0" smtClean="0">
                <a:solidFill>
                  <a:srgbClr val="153D6E"/>
                </a:solidFill>
              </a:rPr>
              <a:t>2</a:t>
            </a:r>
            <a:r>
              <a:rPr lang="en-US" dirty="0" smtClean="0">
                <a:solidFill>
                  <a:srgbClr val="153D6E"/>
                </a:solidFill>
              </a:rPr>
              <a:t> </a:t>
            </a:r>
            <a:r>
              <a:rPr lang="en-US" dirty="0">
                <a:solidFill>
                  <a:srgbClr val="153D6E"/>
                </a:solidFill>
              </a:rPr>
              <a:t>accredited </a:t>
            </a:r>
            <a:r>
              <a:rPr lang="en-US" dirty="0" smtClean="0">
                <a:solidFill>
                  <a:srgbClr val="153D6E"/>
                </a:solidFill>
              </a:rPr>
              <a:t>including </a:t>
            </a:r>
            <a:r>
              <a:rPr lang="lv-LV" dirty="0" smtClean="0">
                <a:solidFill>
                  <a:srgbClr val="153D6E"/>
                </a:solidFill>
              </a:rPr>
              <a:t>3</a:t>
            </a:r>
            <a:r>
              <a:rPr lang="en-US" dirty="0" smtClean="0">
                <a:solidFill>
                  <a:srgbClr val="153D6E"/>
                </a:solidFill>
              </a:rPr>
              <a:t> </a:t>
            </a:r>
            <a:r>
              <a:rPr lang="en-US" dirty="0">
                <a:solidFill>
                  <a:srgbClr val="153D6E"/>
                </a:solidFill>
              </a:rPr>
              <a:t>candidates</a:t>
            </a:r>
            <a:br>
              <a:rPr lang="en-US" dirty="0">
                <a:solidFill>
                  <a:srgbClr val="153D6E"/>
                </a:solidFill>
              </a:rPr>
            </a:br>
            <a:r>
              <a:rPr lang="lv-LV" dirty="0" smtClean="0">
                <a:solidFill>
                  <a:srgbClr val="153D6E"/>
                </a:solidFill>
              </a:rPr>
              <a:t>24</a:t>
            </a:r>
            <a:r>
              <a:rPr lang="en-US" dirty="0" smtClean="0">
                <a:solidFill>
                  <a:srgbClr val="153D6E"/>
                </a:solidFill>
              </a:rPr>
              <a:t> </a:t>
            </a:r>
            <a:r>
              <a:rPr lang="en-US" dirty="0" smtClean="0">
                <a:solidFill>
                  <a:srgbClr val="153D6E"/>
                </a:solidFill>
              </a:rPr>
              <a:t>certified</a:t>
            </a:r>
            <a:endParaRPr lang="en-US" dirty="0">
              <a:solidFill>
                <a:srgbClr val="153D6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016" y="976745"/>
            <a:ext cx="5154711" cy="37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5023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/>
              <a:t>TF-CSIRT, Trusted Introducer and TRANSITS brought together as a </a:t>
            </a:r>
            <a:r>
              <a:rPr lang="en-US" sz="2200" dirty="0" smtClean="0"/>
              <a:t>portfolio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Single Steering Committee created.  SC given jurisdiction over TI and TRANSITS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dirty="0" smtClean="0"/>
              <a:t>First TI service procurement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 smtClean="0"/>
              <a:t>TF-CSIRT </a:t>
            </a:r>
            <a:r>
              <a:rPr lang="en-US" sz="2200" dirty="0"/>
              <a:t>established as the central “brand</a:t>
            </a:r>
            <a:r>
              <a:rPr lang="en-US" sz="2200" dirty="0" smtClean="0"/>
              <a:t>”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Acknowledged as beginning of journey away from Task </a:t>
            </a:r>
            <a:r>
              <a:rPr lang="en-US" sz="2200" dirty="0" smtClean="0"/>
              <a:t>Force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2011 (first TI / TF-CSIRT Review)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84671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Wide consultation with the community</a:t>
            </a:r>
          </a:p>
          <a:p>
            <a:r>
              <a:rPr lang="en-GB" sz="2200" dirty="0" smtClean="0"/>
              <a:t>Decision on what to do with the procurement and future</a:t>
            </a:r>
          </a:p>
          <a:p>
            <a:r>
              <a:rPr lang="en-GB" sz="2200" dirty="0" smtClean="0"/>
              <a:t>Results:</a:t>
            </a:r>
          </a:p>
          <a:p>
            <a:pPr lvl="1"/>
            <a:r>
              <a:rPr lang="en-GB" sz="2050" dirty="0" smtClean="0"/>
              <a:t>SWOT analysis</a:t>
            </a:r>
          </a:p>
          <a:p>
            <a:pPr lvl="1"/>
            <a:r>
              <a:rPr lang="en-GB" sz="2050" dirty="0" smtClean="0"/>
              <a:t>Strong decision to stay with GEANT </a:t>
            </a:r>
            <a:r>
              <a:rPr lang="en-GB" sz="2050" u="sng" dirty="0" smtClean="0"/>
              <a:t>for now </a:t>
            </a:r>
            <a:r>
              <a:rPr lang="en-GB" sz="2050" dirty="0" smtClean="0"/>
              <a:t>and go for a new procurement</a:t>
            </a:r>
          </a:p>
          <a:p>
            <a:pPr lvl="1"/>
            <a:r>
              <a:rPr lang="en-GB" sz="2050" dirty="0" smtClean="0"/>
              <a:t>To look into other options for the future</a:t>
            </a:r>
            <a:endParaRPr lang="en-GB" sz="205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TF-CSIRT @ Riga May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64815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TF-CSIRT SC and GEANT, 2 day workshop</a:t>
            </a:r>
          </a:p>
          <a:p>
            <a:r>
              <a:rPr lang="en-GB" sz="2200" dirty="0" smtClean="0"/>
              <a:t>TF-CSIRT Strategy development</a:t>
            </a:r>
          </a:p>
          <a:p>
            <a:r>
              <a:rPr lang="en-GB" sz="2200" dirty="0" smtClean="0"/>
              <a:t>Facilitated by GEANT</a:t>
            </a:r>
          </a:p>
          <a:p>
            <a:r>
              <a:rPr lang="en-GB" sz="2200" dirty="0" smtClean="0"/>
              <a:t>TF-CSIRT strategy formulated including mission, strategic aims, etc.</a:t>
            </a:r>
            <a:endParaRPr lang="en-GB" sz="205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meeting @ </a:t>
            </a:r>
            <a:r>
              <a:rPr lang="en-GB" dirty="0" err="1" smtClean="0"/>
              <a:t>Meilen</a:t>
            </a:r>
            <a:r>
              <a:rPr lang="en-GB" dirty="0" smtClean="0"/>
              <a:t> – March 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1503758" y="3113787"/>
            <a:ext cx="6136481" cy="1395888"/>
            <a:chOff x="0" y="1046916"/>
            <a:chExt cx="6136481" cy="1395888"/>
          </a:xfrm>
        </p:grpSpPr>
        <p:sp>
          <p:nvSpPr>
            <p:cNvPr id="6" name="Rounded Rectangle 5"/>
            <p:cNvSpPr/>
            <p:nvPr/>
          </p:nvSpPr>
          <p:spPr>
            <a:xfrm>
              <a:off x="0" y="1046916"/>
              <a:ext cx="6136481" cy="1395888"/>
            </a:xfrm>
            <a:prstGeom prst="roundRect">
              <a:avLst/>
            </a:prstGeom>
            <a:solidFill>
              <a:srgbClr val="0C2C52"/>
            </a:solidFill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68142" y="1115058"/>
              <a:ext cx="6000197" cy="12596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/>
                <a:t>The mission of TF-CSIRT is to facilitate and improve the collaboration within the European CSIRT community to make cyber space a better place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44971687"/>
      </p:ext>
    </p:extLst>
  </p:cSld>
  <p:clrMapOvr>
    <a:masterClrMapping/>
  </p:clrMapOvr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_CSIRT_presentation_template-2" id="{427175DD-046F-4441-8207-69816E60D7CC}" vid="{9100EE7D-BCE1-2946-8692-B90C6F71BF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C14C35B6BD02428EFDFCF6B38DCCFF" ma:contentTypeVersion="3" ma:contentTypeDescription="Create a new document." ma:contentTypeScope="" ma:versionID="cb80918fe4a605eb18370ba55c5d957b">
  <xsd:schema xmlns:xsd="http://www.w3.org/2001/XMLSchema" xmlns:xs="http://www.w3.org/2001/XMLSchema" xmlns:p="http://schemas.microsoft.com/office/2006/metadata/properties" xmlns:ns1="http://schemas.microsoft.com/sharepoint/v3" xmlns:ns2="e7019c98-23ef-46f8-8434-cfd3a3bc7393" targetNamespace="http://schemas.microsoft.com/office/2006/metadata/properties" ma:root="true" ma:fieldsID="19d4d48c21c094bbdb8e7cf95f595ca6" ns1:_="" ns2:_="">
    <xsd:import namespace="http://schemas.microsoft.com/sharepoint/v3"/>
    <xsd:import namespace="e7019c98-23ef-46f8-8434-cfd3a3bc739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19c98-23ef-46f8-8434-cfd3a3bc7393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0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e7019c98-23ef-46f8-8434-cfd3a3bc7393">GN4PROJ-13-16</_dlc_DocId>
    <_dlc_DocIdUrl xmlns="e7019c98-23ef-46f8-8434-cfd3a3bc7393">
      <Url>https://intranet.geant.org/help-and-support/_layouts/15/DocIdRedir.aspx?ID=GN4PROJ-13-16</Url>
      <Description>GN4PROJ-13-16</Description>
    </_dlc_DocIdUrl>
  </documentManagement>
</p:properties>
</file>

<file path=customXml/itemProps1.xml><?xml version="1.0" encoding="utf-8"?>
<ds:datastoreItem xmlns:ds="http://schemas.openxmlformats.org/officeDocument/2006/customXml" ds:itemID="{F2E35BE0-4019-4082-B1C6-2E4ACDDEA2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019c98-23ef-46f8-8434-cfd3a3bc73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4E8D75-8AF6-4906-9862-16846F3CF79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9AA3960-760A-4B61-8C8B-DBF90F37C8C8}">
  <ds:schemaRefs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e7019c98-23ef-46f8-8434-cfd3a3bc739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GEANT Association</Template>
  <TotalTime>358</TotalTime>
  <Words>1172</Words>
  <Application>Microsoft Office PowerPoint</Application>
  <PresentationFormat>On-screen Show (16:9)</PresentationFormat>
  <Paragraphs>217</Paragraphs>
  <Slides>30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GEANT Association</vt:lpstr>
      <vt:lpstr>Slide 1</vt:lpstr>
      <vt:lpstr>To be covered</vt:lpstr>
      <vt:lpstr>Slide 3</vt:lpstr>
      <vt:lpstr>TF-CSIRT, Trusted Introducer and TRANSITS </vt:lpstr>
      <vt:lpstr>Timeline – TF-CSIRT</vt:lpstr>
      <vt:lpstr>Growth of Teams</vt:lpstr>
      <vt:lpstr>Changes in 2011 (first TI / TF-CSIRT Review)</vt:lpstr>
      <vt:lpstr>TF-CSIRT @ Riga May 2016</vt:lpstr>
      <vt:lpstr>Strategy meeting @ Meilen – March 2017</vt:lpstr>
      <vt:lpstr>Strategic Aims </vt:lpstr>
      <vt:lpstr>Slide 11</vt:lpstr>
      <vt:lpstr>Meeting in Amsterdam</vt:lpstr>
      <vt:lpstr>Issues - 1. Resources</vt:lpstr>
      <vt:lpstr>Issues - 2. Responsiveness – procurement, agreement</vt:lpstr>
      <vt:lpstr>Issues - 3. Responsiveness – finances &amp; payment</vt:lpstr>
      <vt:lpstr>Issues - 4. TRANSITS future</vt:lpstr>
      <vt:lpstr>Slide 17</vt:lpstr>
      <vt:lpstr>Some thoughts</vt:lpstr>
      <vt:lpstr>Future options</vt:lpstr>
      <vt:lpstr>GEANT’s response</vt:lpstr>
      <vt:lpstr>Meeting outcomes</vt:lpstr>
      <vt:lpstr>What to do?</vt:lpstr>
      <vt:lpstr>What to do?</vt:lpstr>
      <vt:lpstr>Slide 24</vt:lpstr>
      <vt:lpstr>Re-listing</vt:lpstr>
      <vt:lpstr>Certifications</vt:lpstr>
      <vt:lpstr>Meeting attendance</vt:lpstr>
      <vt:lpstr>Taxonomy working group</vt:lpstr>
      <vt:lpstr>Other things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Harris</dc:creator>
  <dc:description>change to funding information Nov 2015</dc:description>
  <cp:lastModifiedBy>Baiba</cp:lastModifiedBy>
  <cp:revision>34</cp:revision>
  <dcterms:created xsi:type="dcterms:W3CDTF">2018-07-12T08:50:46Z</dcterms:created>
  <dcterms:modified xsi:type="dcterms:W3CDTF">2018-09-26T21:45:43Z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0x010100EFC14C35B6BD02428EFDFCF6B38DCCFF</vt:lpwstr>
  </property>
  <property fmtid="{D5CDD505-2E9C-101B-9397-08002B2CF9AE}" pid="3" name="_dlc_DocIdItemGuid">
    <vt:lpwstr>44859268-e552-4f71-81b4-ca39bd175d99</vt:lpwstr>
  </property>
</Properties>
</file>